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
  </p:notesMasterIdLst>
  <p:sldIdLst>
    <p:sldId id="256" r:id="rId2"/>
    <p:sldId id="257" r:id="rId3"/>
  </p:sldIdLst>
  <p:sldSz cx="6858000" cy="9906000" type="A4"/>
  <p:notesSz cx="6807200" cy="9939338"/>
  <p:defaultText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3120">
          <p15:clr>
            <a:srgbClr val="A4A3A4"/>
          </p15:clr>
        </p15:guide>
        <p15:guide id="2"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スタイルなし、表のグリッド線あり">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9631" autoAdjust="0"/>
  </p:normalViewPr>
  <p:slideViewPr>
    <p:cSldViewPr>
      <p:cViewPr>
        <p:scale>
          <a:sx n="110" d="100"/>
          <a:sy n="110" d="100"/>
        </p:scale>
        <p:origin x="342" y="-2346"/>
      </p:cViewPr>
      <p:guideLst>
        <p:guide orient="horz" pos="3120"/>
        <p:guide pos="216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viewProps" Target="viewProps.xml"/><Relationship Id="rId5" Type="http://schemas.openxmlformats.org/officeDocument/2006/relationships/presProps" Target="presProps.xml"/><Relationship Id="rId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1" y="1"/>
            <a:ext cx="2949533" cy="496427"/>
          </a:xfrm>
          <a:prstGeom prst="rect">
            <a:avLst/>
          </a:prstGeom>
        </p:spPr>
        <p:txBody>
          <a:bodyPr vert="horz" lIns="88313" tIns="44156" rIns="88313" bIns="44156" rtlCol="0"/>
          <a:lstStyle>
            <a:lvl1pPr algn="l">
              <a:defRPr sz="1200"/>
            </a:lvl1pPr>
          </a:lstStyle>
          <a:p>
            <a:endParaRPr kumimoji="1" lang="ja-JP" altLang="en-US"/>
          </a:p>
        </p:txBody>
      </p:sp>
      <p:sp>
        <p:nvSpPr>
          <p:cNvPr id="3" name="日付プレースホルダー 2"/>
          <p:cNvSpPr>
            <a:spLocks noGrp="1"/>
          </p:cNvSpPr>
          <p:nvPr>
            <p:ph type="dt" idx="1"/>
          </p:nvPr>
        </p:nvSpPr>
        <p:spPr>
          <a:xfrm>
            <a:off x="3856146" y="1"/>
            <a:ext cx="2949532" cy="496427"/>
          </a:xfrm>
          <a:prstGeom prst="rect">
            <a:avLst/>
          </a:prstGeom>
        </p:spPr>
        <p:txBody>
          <a:bodyPr vert="horz" lIns="88313" tIns="44156" rIns="88313" bIns="44156" rtlCol="0"/>
          <a:lstStyle>
            <a:lvl1pPr algn="r">
              <a:defRPr sz="1200"/>
            </a:lvl1pPr>
          </a:lstStyle>
          <a:p>
            <a:fld id="{6DF17C13-668B-4EA2-BF46-05C6171F9F99}" type="datetimeFigureOut">
              <a:rPr kumimoji="1" lang="ja-JP" altLang="en-US" smtClean="0"/>
              <a:t>2021/10/27</a:t>
            </a:fld>
            <a:endParaRPr kumimoji="1" lang="ja-JP" altLang="en-US"/>
          </a:p>
        </p:txBody>
      </p:sp>
      <p:sp>
        <p:nvSpPr>
          <p:cNvPr id="4" name="スライド イメージ プレースホルダー 3"/>
          <p:cNvSpPr>
            <a:spLocks noGrp="1" noRot="1" noChangeAspect="1"/>
          </p:cNvSpPr>
          <p:nvPr>
            <p:ph type="sldImg" idx="2"/>
          </p:nvPr>
        </p:nvSpPr>
        <p:spPr>
          <a:xfrm>
            <a:off x="2114550" y="746125"/>
            <a:ext cx="2578100" cy="3725863"/>
          </a:xfrm>
          <a:prstGeom prst="rect">
            <a:avLst/>
          </a:prstGeom>
          <a:noFill/>
          <a:ln w="12700">
            <a:solidFill>
              <a:prstClr val="black"/>
            </a:solidFill>
          </a:ln>
        </p:spPr>
        <p:txBody>
          <a:bodyPr vert="horz" lIns="88313" tIns="44156" rIns="88313" bIns="44156" rtlCol="0" anchor="ctr"/>
          <a:lstStyle/>
          <a:p>
            <a:endParaRPr lang="ja-JP" altLang="en-US"/>
          </a:p>
        </p:txBody>
      </p:sp>
      <p:sp>
        <p:nvSpPr>
          <p:cNvPr id="5" name="ノート プレースホルダー 4"/>
          <p:cNvSpPr>
            <a:spLocks noGrp="1"/>
          </p:cNvSpPr>
          <p:nvPr>
            <p:ph type="body" sz="quarter" idx="3"/>
          </p:nvPr>
        </p:nvSpPr>
        <p:spPr>
          <a:xfrm>
            <a:off x="681480" y="4720684"/>
            <a:ext cx="5445760" cy="4472471"/>
          </a:xfrm>
          <a:prstGeom prst="rect">
            <a:avLst/>
          </a:prstGeom>
        </p:spPr>
        <p:txBody>
          <a:bodyPr vert="horz" lIns="88313" tIns="44156" rIns="88313" bIns="44156" rtlCol="0"/>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ー 5"/>
          <p:cNvSpPr>
            <a:spLocks noGrp="1"/>
          </p:cNvSpPr>
          <p:nvPr>
            <p:ph type="ftr" sz="quarter" idx="4"/>
          </p:nvPr>
        </p:nvSpPr>
        <p:spPr>
          <a:xfrm>
            <a:off x="1" y="9441369"/>
            <a:ext cx="2949533" cy="496427"/>
          </a:xfrm>
          <a:prstGeom prst="rect">
            <a:avLst/>
          </a:prstGeom>
        </p:spPr>
        <p:txBody>
          <a:bodyPr vert="horz" lIns="88313" tIns="44156" rIns="88313" bIns="44156"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56146" y="9441369"/>
            <a:ext cx="2949532" cy="496427"/>
          </a:xfrm>
          <a:prstGeom prst="rect">
            <a:avLst/>
          </a:prstGeom>
        </p:spPr>
        <p:txBody>
          <a:bodyPr vert="horz" lIns="88313" tIns="44156" rIns="88313" bIns="44156" rtlCol="0" anchor="b"/>
          <a:lstStyle>
            <a:lvl1pPr algn="r">
              <a:defRPr sz="1200"/>
            </a:lvl1pPr>
          </a:lstStyle>
          <a:p>
            <a:fld id="{526E8735-D980-4D8A-B203-F8525056B5F0}" type="slidenum">
              <a:rPr kumimoji="1" lang="ja-JP" altLang="en-US" smtClean="0"/>
              <a:t>‹#›</a:t>
            </a:fld>
            <a:endParaRPr kumimoji="1" lang="ja-JP" altLang="en-US"/>
          </a:p>
        </p:txBody>
      </p:sp>
    </p:spTree>
    <p:extLst>
      <p:ext uri="{BB962C8B-B14F-4D97-AF65-F5344CB8AC3E}">
        <p14:creationId xmlns:p14="http://schemas.microsoft.com/office/powerpoint/2010/main" val="4127299537"/>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a:p>
        </p:txBody>
      </p:sp>
      <p:sp>
        <p:nvSpPr>
          <p:cNvPr id="4" name="スライド番号プレースホルダー 3"/>
          <p:cNvSpPr>
            <a:spLocks noGrp="1"/>
          </p:cNvSpPr>
          <p:nvPr>
            <p:ph type="sldNum" sz="quarter" idx="10"/>
          </p:nvPr>
        </p:nvSpPr>
        <p:spPr/>
        <p:txBody>
          <a:bodyPr/>
          <a:lstStyle/>
          <a:p>
            <a:fld id="{526E8735-D980-4D8A-B203-F8525056B5F0}" type="slidenum">
              <a:rPr kumimoji="1" lang="ja-JP" altLang="en-US" smtClean="0"/>
              <a:t>2</a:t>
            </a:fld>
            <a:endParaRPr kumimoji="1" lang="ja-JP" altLang="en-US"/>
          </a:p>
        </p:txBody>
      </p:sp>
    </p:spTree>
    <p:extLst>
      <p:ext uri="{BB962C8B-B14F-4D97-AF65-F5344CB8AC3E}">
        <p14:creationId xmlns:p14="http://schemas.microsoft.com/office/powerpoint/2010/main" val="33424814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514350" y="3077282"/>
            <a:ext cx="5829300" cy="2123369"/>
          </a:xfrm>
        </p:spPr>
        <p:txBody>
          <a:bodyPr/>
          <a:lstStyle/>
          <a:p>
            <a:r>
              <a:rPr kumimoji="1" lang="ja-JP" altLang="en-US"/>
              <a:t>マスター タイトルの書式設定</a:t>
            </a:r>
          </a:p>
        </p:txBody>
      </p:sp>
      <p:sp>
        <p:nvSpPr>
          <p:cNvPr id="3" name="サブタイトル 2"/>
          <p:cNvSpPr>
            <a:spLocks noGrp="1"/>
          </p:cNvSpPr>
          <p:nvPr>
            <p:ph type="subTitle" idx="1"/>
          </p:nvPr>
        </p:nvSpPr>
        <p:spPr>
          <a:xfrm>
            <a:off x="1028700" y="5613400"/>
            <a:ext cx="4800600" cy="2531533"/>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kumimoji="1" lang="ja-JP" altLang="en-US"/>
              <a:t>マスター サブタイトルの書式設定</a:t>
            </a:r>
          </a:p>
        </p:txBody>
      </p:sp>
      <p:sp>
        <p:nvSpPr>
          <p:cNvPr id="4" name="日付プレースホルダー 3"/>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103784105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idx="1"/>
          </p:nvPr>
        </p:nvSpPr>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19432770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541735" y="6365523"/>
            <a:ext cx="5829300" cy="1967442"/>
          </a:xfrm>
        </p:spPr>
        <p:txBody>
          <a:bodyPr anchor="t"/>
          <a:lstStyle>
            <a:lvl1pPr algn="l">
              <a:defRPr sz="4000" b="1" cap="all"/>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541735" y="4198586"/>
            <a:ext cx="5829300" cy="216693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kumimoji="1" lang="ja-JP" altLang="en-US"/>
              <a:t>マスター テキストの書式設定</a:t>
            </a:r>
          </a:p>
        </p:txBody>
      </p:sp>
      <p:sp>
        <p:nvSpPr>
          <p:cNvPr id="4" name="日付プレースホルダー 3"/>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85441512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sz="half" idx="1"/>
          </p:nvPr>
        </p:nvSpPr>
        <p:spPr>
          <a:xfrm>
            <a:off x="257175" y="3338690"/>
            <a:ext cx="2257425" cy="944280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コンテンツ プレースホルダー 3"/>
          <p:cNvSpPr>
            <a:spLocks noGrp="1"/>
          </p:cNvSpPr>
          <p:nvPr>
            <p:ph sz="half" idx="2"/>
          </p:nvPr>
        </p:nvSpPr>
        <p:spPr>
          <a:xfrm>
            <a:off x="2628900" y="3338690"/>
            <a:ext cx="2257425" cy="944280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日付プレースホルダー 4"/>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32267933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a:xfrm>
            <a:off x="342900" y="396699"/>
            <a:ext cx="6172200" cy="1651000"/>
          </a:xfrm>
        </p:spPr>
        <p:txBody>
          <a:bodyPr/>
          <a:lstStyle>
            <a:lvl1pPr>
              <a:defRPr/>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342900" y="2217385"/>
            <a:ext cx="3030141" cy="924101"/>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a:t>マスター テキストの書式設定</a:t>
            </a:r>
          </a:p>
        </p:txBody>
      </p:sp>
      <p:sp>
        <p:nvSpPr>
          <p:cNvPr id="4" name="コンテンツ プレースホルダー 3"/>
          <p:cNvSpPr>
            <a:spLocks noGrp="1"/>
          </p:cNvSpPr>
          <p:nvPr>
            <p:ph sz="half" idx="2"/>
          </p:nvPr>
        </p:nvSpPr>
        <p:spPr>
          <a:xfrm>
            <a:off x="342900" y="3141486"/>
            <a:ext cx="3030141" cy="570741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テキスト プレースホルダー 4"/>
          <p:cNvSpPr>
            <a:spLocks noGrp="1"/>
          </p:cNvSpPr>
          <p:nvPr>
            <p:ph type="body" sz="quarter" idx="3"/>
          </p:nvPr>
        </p:nvSpPr>
        <p:spPr>
          <a:xfrm>
            <a:off x="3483769" y="2217385"/>
            <a:ext cx="3031331" cy="924101"/>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a:t>マスター テキストの書式設定</a:t>
            </a:r>
          </a:p>
        </p:txBody>
      </p:sp>
      <p:sp>
        <p:nvSpPr>
          <p:cNvPr id="6" name="コンテンツ プレースホルダー 5"/>
          <p:cNvSpPr>
            <a:spLocks noGrp="1"/>
          </p:cNvSpPr>
          <p:nvPr>
            <p:ph sz="quarter" idx="4"/>
          </p:nvPr>
        </p:nvSpPr>
        <p:spPr>
          <a:xfrm>
            <a:off x="3483769" y="3141486"/>
            <a:ext cx="3031331" cy="570741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7" name="日付プレースホルダー 6"/>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8" name="フッター プレースホルダー 7"/>
          <p:cNvSpPr>
            <a:spLocks noGrp="1"/>
          </p:cNvSpPr>
          <p:nvPr>
            <p:ph type="ftr" sz="quarter" idx="11"/>
          </p:nvPr>
        </p:nvSpPr>
        <p:spPr/>
        <p:txBody>
          <a:bodyPr/>
          <a:lstStyle/>
          <a:p>
            <a:endParaRPr kumimoji="1" lang="ja-JP" altLang="en-US"/>
          </a:p>
        </p:txBody>
      </p:sp>
      <p:sp>
        <p:nvSpPr>
          <p:cNvPr id="9" name="スライド番号プレースホルダー 8"/>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28349574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日付プレースホルダー 2"/>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4" name="フッター プレースホルダー 3"/>
          <p:cNvSpPr>
            <a:spLocks noGrp="1"/>
          </p:cNvSpPr>
          <p:nvPr>
            <p:ph type="ftr" sz="quarter" idx="11"/>
          </p:nvPr>
        </p:nvSpPr>
        <p:spPr/>
        <p:txBody>
          <a:bodyPr/>
          <a:lstStyle/>
          <a:p>
            <a:endParaRPr kumimoji="1" lang="ja-JP" altLang="en-US"/>
          </a:p>
        </p:txBody>
      </p:sp>
      <p:sp>
        <p:nvSpPr>
          <p:cNvPr id="5" name="スライド番号プレースホルダー 4"/>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278697233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1"/>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3" name="フッター プレースホルダー 2"/>
          <p:cNvSpPr>
            <a:spLocks noGrp="1"/>
          </p:cNvSpPr>
          <p:nvPr>
            <p:ph type="ftr" sz="quarter" idx="11"/>
          </p:nvPr>
        </p:nvSpPr>
        <p:spPr/>
        <p:txBody>
          <a:bodyPr/>
          <a:lstStyle/>
          <a:p>
            <a:endParaRPr kumimoji="1" lang="ja-JP" altLang="en-US"/>
          </a:p>
        </p:txBody>
      </p:sp>
      <p:sp>
        <p:nvSpPr>
          <p:cNvPr id="4" name="スライド番号プレースホルダー 3"/>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390604273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342900" y="394405"/>
            <a:ext cx="2256235" cy="1678517"/>
          </a:xfrm>
        </p:spPr>
        <p:txBody>
          <a:bodyPr anchor="b"/>
          <a:lstStyle>
            <a:lvl1pPr algn="l">
              <a:defRPr sz="2000" b="1"/>
            </a:lvl1pPr>
          </a:lstStyle>
          <a:p>
            <a:r>
              <a:rPr kumimoji="1" lang="ja-JP" altLang="en-US"/>
              <a:t>マスター タイトルの書式設定</a:t>
            </a:r>
          </a:p>
        </p:txBody>
      </p:sp>
      <p:sp>
        <p:nvSpPr>
          <p:cNvPr id="3" name="コンテンツ プレースホルダー 2"/>
          <p:cNvSpPr>
            <a:spLocks noGrp="1"/>
          </p:cNvSpPr>
          <p:nvPr>
            <p:ph idx="1"/>
          </p:nvPr>
        </p:nvSpPr>
        <p:spPr>
          <a:xfrm>
            <a:off x="2681287" y="394406"/>
            <a:ext cx="3833813" cy="8454497"/>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テキスト プレースホルダー 3"/>
          <p:cNvSpPr>
            <a:spLocks noGrp="1"/>
          </p:cNvSpPr>
          <p:nvPr>
            <p:ph type="body" sz="half" idx="2"/>
          </p:nvPr>
        </p:nvSpPr>
        <p:spPr>
          <a:xfrm>
            <a:off x="342900" y="2072923"/>
            <a:ext cx="2256235" cy="677598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7445755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344216" y="6934200"/>
            <a:ext cx="4114800" cy="818622"/>
          </a:xfrm>
        </p:spPr>
        <p:txBody>
          <a:bodyPr anchor="b"/>
          <a:lstStyle>
            <a:lvl1pPr algn="l">
              <a:defRPr sz="2000" b="1"/>
            </a:lvl1pPr>
          </a:lstStyle>
          <a:p>
            <a:r>
              <a:rPr kumimoji="1" lang="ja-JP" altLang="en-US"/>
              <a:t>マスター タイトルの書式設定</a:t>
            </a:r>
          </a:p>
        </p:txBody>
      </p:sp>
      <p:sp>
        <p:nvSpPr>
          <p:cNvPr id="3" name="図プレースホルダー 2"/>
          <p:cNvSpPr>
            <a:spLocks noGrp="1"/>
          </p:cNvSpPr>
          <p:nvPr>
            <p:ph type="pic" idx="1"/>
          </p:nvPr>
        </p:nvSpPr>
        <p:spPr>
          <a:xfrm>
            <a:off x="1344216" y="885119"/>
            <a:ext cx="4114800" cy="59436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kumimoji="1" lang="ja-JP" altLang="en-US"/>
          </a:p>
        </p:txBody>
      </p:sp>
      <p:sp>
        <p:nvSpPr>
          <p:cNvPr id="4" name="テキスト プレースホルダー 3"/>
          <p:cNvSpPr>
            <a:spLocks noGrp="1"/>
          </p:cNvSpPr>
          <p:nvPr>
            <p:ph type="body" sz="half" idx="2"/>
          </p:nvPr>
        </p:nvSpPr>
        <p:spPr>
          <a:xfrm>
            <a:off x="1344216" y="7752822"/>
            <a:ext cx="4114800" cy="1162578"/>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18460383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1567848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3729037" y="573264"/>
            <a:ext cx="1157288" cy="12208228"/>
          </a:xfrm>
        </p:spPr>
        <p:txBody>
          <a:bodyPr vert="eaVert"/>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a:xfrm>
            <a:off x="257175" y="573264"/>
            <a:ext cx="3357563" cy="12208228"/>
          </a:xfrm>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364837921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タイトル プレースホルダー 1"/>
          <p:cNvSpPr>
            <a:spLocks noGrp="1"/>
          </p:cNvSpPr>
          <p:nvPr>
            <p:ph type="title"/>
          </p:nvPr>
        </p:nvSpPr>
        <p:spPr>
          <a:xfrm>
            <a:off x="342900" y="396699"/>
            <a:ext cx="6172200" cy="1651000"/>
          </a:xfrm>
          <a:prstGeom prst="rect">
            <a:avLst/>
          </a:prstGeom>
        </p:spPr>
        <p:txBody>
          <a:bodyPr vert="horz" lIns="91440" tIns="45720" rIns="91440" bIns="45720" rtlCol="0" anchor="ctr">
            <a:normAutofit/>
          </a:bodyPr>
          <a:lstStyle/>
          <a:p>
            <a:r>
              <a:rPr kumimoji="1" lang="ja-JP" altLang="en-US"/>
              <a:t>マスター タイトルの書式設定</a:t>
            </a:r>
          </a:p>
        </p:txBody>
      </p:sp>
      <p:sp>
        <p:nvSpPr>
          <p:cNvPr id="3" name="テキスト プレースホルダー 2"/>
          <p:cNvSpPr>
            <a:spLocks noGrp="1"/>
          </p:cNvSpPr>
          <p:nvPr>
            <p:ph type="body" idx="1"/>
          </p:nvPr>
        </p:nvSpPr>
        <p:spPr>
          <a:xfrm>
            <a:off x="342900" y="2311401"/>
            <a:ext cx="6172200" cy="6537502"/>
          </a:xfrm>
          <a:prstGeom prst="rect">
            <a:avLst/>
          </a:prstGeom>
        </p:spPr>
        <p:txBody>
          <a:bodyPr vert="horz" lIns="91440" tIns="45720" rIns="91440" bIns="45720" rtlCol="0">
            <a:normAutofit/>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2"/>
          </p:nvPr>
        </p:nvSpPr>
        <p:spPr>
          <a:xfrm>
            <a:off x="342900" y="9181395"/>
            <a:ext cx="1600200" cy="527403"/>
          </a:xfrm>
          <a:prstGeom prst="rect">
            <a:avLst/>
          </a:prstGeom>
        </p:spPr>
        <p:txBody>
          <a:bodyPr vert="horz" lIns="91440" tIns="45720" rIns="91440" bIns="45720" rtlCol="0" anchor="ctr"/>
          <a:lstStyle>
            <a:lvl1pPr algn="l">
              <a:defRPr sz="1200">
                <a:solidFill>
                  <a:schemeClr val="tx1">
                    <a:tint val="75000"/>
                  </a:schemeClr>
                </a:solidFill>
              </a:defRPr>
            </a:lvl1pPr>
          </a:lstStyle>
          <a:p>
            <a:fld id="{7D1F5272-35E2-4ABC-B18B-B5208E201C8F}" type="datetimeFigureOut">
              <a:rPr kumimoji="1" lang="ja-JP" altLang="en-US" smtClean="0"/>
              <a:t>2021/10/27</a:t>
            </a:fld>
            <a:endParaRPr kumimoji="1" lang="ja-JP" altLang="en-US"/>
          </a:p>
        </p:txBody>
      </p:sp>
      <p:sp>
        <p:nvSpPr>
          <p:cNvPr id="5" name="フッター プレースホルダー 4"/>
          <p:cNvSpPr>
            <a:spLocks noGrp="1"/>
          </p:cNvSpPr>
          <p:nvPr>
            <p:ph type="ftr" sz="quarter" idx="3"/>
          </p:nvPr>
        </p:nvSpPr>
        <p:spPr>
          <a:xfrm>
            <a:off x="2343150" y="9181395"/>
            <a:ext cx="2171700" cy="527403"/>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kumimoji="1" lang="ja-JP" altLang="en-US"/>
          </a:p>
        </p:txBody>
      </p:sp>
      <p:sp>
        <p:nvSpPr>
          <p:cNvPr id="6" name="スライド番号プレースホルダー 5"/>
          <p:cNvSpPr>
            <a:spLocks noGrp="1"/>
          </p:cNvSpPr>
          <p:nvPr>
            <p:ph type="sldNum" sz="quarter" idx="4"/>
          </p:nvPr>
        </p:nvSpPr>
        <p:spPr>
          <a:xfrm>
            <a:off x="4914900" y="9181395"/>
            <a:ext cx="1600200" cy="527403"/>
          </a:xfrm>
          <a:prstGeom prst="rect">
            <a:avLst/>
          </a:prstGeom>
        </p:spPr>
        <p:txBody>
          <a:bodyPr vert="horz" lIns="91440" tIns="45720" rIns="91440" bIns="45720" rtlCol="0" anchor="ctr"/>
          <a:lstStyle>
            <a:lvl1pPr algn="r">
              <a:defRPr sz="1200">
                <a:solidFill>
                  <a:schemeClr val="tx1">
                    <a:tint val="75000"/>
                  </a:schemeClr>
                </a:solidFill>
              </a:defRPr>
            </a:lvl1pPr>
          </a:lstStyle>
          <a:p>
            <a:fld id="{30E1DC02-2568-4724-8948-FE5CCF3C816D}" type="slidenum">
              <a:rPr kumimoji="1" lang="ja-JP" altLang="en-US" smtClean="0"/>
              <a:t>‹#›</a:t>
            </a:fld>
            <a:endParaRPr kumimoji="1" lang="ja-JP" altLang="en-US"/>
          </a:p>
        </p:txBody>
      </p:sp>
    </p:spTree>
    <p:extLst>
      <p:ext uri="{BB962C8B-B14F-4D97-AF65-F5344CB8AC3E}">
        <p14:creationId xmlns:p14="http://schemas.microsoft.com/office/powerpoint/2010/main" val="24950568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kumimoji="1"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kumimoji="1"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kumimoji="1"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kumimoji="1"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png"/><Relationship Id="rId7" Type="http://schemas.openxmlformats.org/officeDocument/2006/relationships/image" Target="../media/image6.png"/><Relationship Id="rId2" Type="http://schemas.openxmlformats.org/officeDocument/2006/relationships/image" Target="../media/image1.jpeg"/><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4.png"/><Relationship Id="rId10" Type="http://schemas.openxmlformats.org/officeDocument/2006/relationships/image" Target="../media/image9.png"/><Relationship Id="rId4" Type="http://schemas.openxmlformats.org/officeDocument/2006/relationships/image" Target="../media/image3.png"/><Relationship Id="rId9" Type="http://schemas.openxmlformats.org/officeDocument/2006/relationships/image" Target="../media/image8.jpeg"/></Relationships>
</file>

<file path=ppt/slides/_rels/slide2.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hyperlink" Target="https://www.jpx.co.jp/equities/products/etfs/issues/01.html" TargetMode="External"/><Relationship Id="rId7"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hyperlink" Target="https://money-bu-jpx.com/search/" TargetMode="External"/><Relationship Id="rId11" Type="http://schemas.openxmlformats.org/officeDocument/2006/relationships/image" Target="../media/image14.png"/><Relationship Id="rId5" Type="http://schemas.openxmlformats.org/officeDocument/2006/relationships/hyperlink" Target="https://www.jpx.co.jp/equities/products/etfs/data/index.html" TargetMode="External"/><Relationship Id="rId10" Type="http://schemas.openxmlformats.org/officeDocument/2006/relationships/image" Target="../media/image13.png"/><Relationship Id="rId4" Type="http://schemas.openxmlformats.org/officeDocument/2006/relationships/hyperlink" Target="https://www.jpx.co.jp/equities/products/etfs/risk/index.html" TargetMode="External"/><Relationship Id="rId9" Type="http://schemas.openxmlformats.org/officeDocument/2006/relationships/image" Target="../media/image1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図 3"/>
          <p:cNvPicPr>
            <a:picLocks noChangeAspect="1"/>
          </p:cNvPicPr>
          <p:nvPr/>
        </p:nvPicPr>
        <p:blipFill rotWithShape="1">
          <a:blip r:embed="rId2" cstate="print">
            <a:extLst>
              <a:ext uri="{28A0092B-C50C-407E-A947-70E740481C1C}">
                <a14:useLocalDpi xmlns:a14="http://schemas.microsoft.com/office/drawing/2010/main" val="0"/>
              </a:ext>
            </a:extLst>
          </a:blip>
          <a:srcRect/>
          <a:stretch/>
        </p:blipFill>
        <p:spPr>
          <a:xfrm>
            <a:off x="0" y="189375"/>
            <a:ext cx="6858000" cy="525077"/>
          </a:xfrm>
          <a:prstGeom prst="rect">
            <a:avLst/>
          </a:prstGeom>
        </p:spPr>
      </p:pic>
      <p:pic>
        <p:nvPicPr>
          <p:cNvPr id="7" name="Picture 12"/>
          <p:cNvPicPr>
            <a:picLocks noChangeAspect="1" noChangeArrowheads="1"/>
          </p:cNvPicPr>
          <p:nvPr/>
        </p:nvPicPr>
        <p:blipFill>
          <a:blip r:embed="rId3" cstate="print"/>
          <a:srcRect/>
          <a:stretch>
            <a:fillRect/>
          </a:stretch>
        </p:blipFill>
        <p:spPr bwMode="auto">
          <a:xfrm>
            <a:off x="1" y="0"/>
            <a:ext cx="6858000" cy="189375"/>
          </a:xfrm>
          <a:prstGeom prst="rect">
            <a:avLst/>
          </a:prstGeom>
          <a:noFill/>
          <a:ln w="9525">
            <a:noFill/>
            <a:miter lim="800000"/>
            <a:headEnd/>
            <a:tailEnd/>
          </a:ln>
          <a:effectLst/>
        </p:spPr>
      </p:pic>
      <p:sp>
        <p:nvSpPr>
          <p:cNvPr id="8" name="タイトル 1"/>
          <p:cNvSpPr txBox="1">
            <a:spLocks/>
          </p:cNvSpPr>
          <p:nvPr/>
        </p:nvSpPr>
        <p:spPr>
          <a:xfrm>
            <a:off x="281873" y="210396"/>
            <a:ext cx="3797948" cy="504056"/>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kumimoji="1" sz="4400" kern="1200">
                <a:solidFill>
                  <a:schemeClr val="tx1"/>
                </a:solidFill>
                <a:latin typeface="+mj-lt"/>
                <a:ea typeface="+mj-ea"/>
                <a:cs typeface="+mj-cs"/>
              </a:defRPr>
            </a:lvl1pPr>
          </a:lstStyle>
          <a:p>
            <a:pPr algn="l"/>
            <a:r>
              <a:rPr lang="en-US" altLang="ja-JP" sz="2400" b="1"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2400" b="1" dirty="0">
                <a:latin typeface="Meiryo UI" panose="020B0604030504040204" pitchFamily="50" charset="-128"/>
                <a:ea typeface="Meiryo UI" panose="020B0604030504040204" pitchFamily="50" charset="-128"/>
                <a:cs typeface="Meiryo UI" panose="020B0604030504040204" pitchFamily="50" charset="-128"/>
              </a:rPr>
              <a:t>かんたん入門ガイド</a:t>
            </a:r>
          </a:p>
        </p:txBody>
      </p:sp>
      <p:sp>
        <p:nvSpPr>
          <p:cNvPr id="9" name="Rectangle 9"/>
          <p:cNvSpPr>
            <a:spLocks noChangeArrowheads="1"/>
          </p:cNvSpPr>
          <p:nvPr/>
        </p:nvSpPr>
        <p:spPr bwMode="auto">
          <a:xfrm flipH="1">
            <a:off x="69977" y="1183495"/>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10" name="テキスト ボックス 9"/>
          <p:cNvSpPr txBox="1"/>
          <p:nvPr/>
        </p:nvSpPr>
        <p:spPr>
          <a:xfrm>
            <a:off x="69977" y="882452"/>
            <a:ext cx="6718046" cy="338554"/>
          </a:xfrm>
          <a:prstGeom prst="rect">
            <a:avLst/>
          </a:prstGeom>
          <a:noFill/>
        </p:spPr>
        <p:txBody>
          <a:bodyPr wrap="square" rtlCol="0">
            <a:spAutoFit/>
          </a:bodyPr>
          <a:lstStyle/>
          <a:p>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1.</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とは？</a:t>
            </a:r>
          </a:p>
        </p:txBody>
      </p:sp>
      <p:sp>
        <p:nvSpPr>
          <p:cNvPr id="11" name="テキスト ボックス 10"/>
          <p:cNvSpPr txBox="1"/>
          <p:nvPr/>
        </p:nvSpPr>
        <p:spPr>
          <a:xfrm>
            <a:off x="188640" y="1241841"/>
            <a:ext cx="6480722" cy="400110"/>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取引所で株式と同じように取引ができる投資信託のことで、日経平均株価などの特定の指数の動きに連動するように運用されています。</a:t>
            </a:r>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p:txBody>
      </p:sp>
      <p:pic>
        <p:nvPicPr>
          <p:cNvPr id="1026"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6317" y="1555369"/>
            <a:ext cx="1819365" cy="83099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7"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29654" y="2386359"/>
            <a:ext cx="1775150" cy="47840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3" name="テキスト ボックス 32"/>
          <p:cNvSpPr txBox="1"/>
          <p:nvPr/>
        </p:nvSpPr>
        <p:spPr>
          <a:xfrm>
            <a:off x="325901" y="4047028"/>
            <a:ext cx="5047315" cy="276999"/>
          </a:xfrm>
          <a:prstGeom prst="rect">
            <a:avLst/>
          </a:prstGeom>
          <a:noFill/>
        </p:spPr>
        <p:txBody>
          <a:bodyPr wrap="square" rtlCol="0">
            <a:spAutoFit/>
          </a:bodyPr>
          <a:lstStyle/>
          <a:p>
            <a:r>
              <a:rPr lang="en-US" altLang="ja-JP" sz="1200" b="1" dirty="0">
                <a:latin typeface="Meiryo UI" panose="020B0604030504040204" pitchFamily="50" charset="-128"/>
                <a:ea typeface="Meiryo UI" panose="020B0604030504040204" pitchFamily="50" charset="-128"/>
                <a:cs typeface="Meiryo UI" panose="020B0604030504040204" pitchFamily="50" charset="-128"/>
              </a:rPr>
              <a:t>2. </a:t>
            </a:r>
            <a:r>
              <a:rPr lang="ja-JP" altLang="en-US" sz="1200" b="1" dirty="0">
                <a:latin typeface="Meiryo UI" panose="020B0604030504040204" pitchFamily="50" charset="-128"/>
                <a:ea typeface="Meiryo UI" panose="020B0604030504040204" pitchFamily="50" charset="-128"/>
                <a:cs typeface="Meiryo UI" panose="020B0604030504040204" pitchFamily="50" charset="-128"/>
              </a:rPr>
              <a:t>簡単に分散投資が可能</a:t>
            </a:r>
            <a:endParaRPr kumimoji="1" lang="ja-JP" altLang="en-US" sz="12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6" name="テキスト ボックス 35"/>
          <p:cNvSpPr txBox="1"/>
          <p:nvPr/>
        </p:nvSpPr>
        <p:spPr>
          <a:xfrm>
            <a:off x="325901" y="4829799"/>
            <a:ext cx="5191331" cy="276999"/>
          </a:xfrm>
          <a:prstGeom prst="rect">
            <a:avLst/>
          </a:prstGeom>
          <a:noFill/>
        </p:spPr>
        <p:txBody>
          <a:bodyPr wrap="square" rtlCol="0">
            <a:spAutoFit/>
          </a:bodyPr>
          <a:lstStyle/>
          <a:p>
            <a:r>
              <a:rPr lang="en-US" altLang="ja-JP" sz="1200" b="1" dirty="0">
                <a:latin typeface="Meiryo UI" panose="020B0604030504040204" pitchFamily="50" charset="-128"/>
                <a:ea typeface="Meiryo UI" panose="020B0604030504040204" pitchFamily="50" charset="-128"/>
                <a:cs typeface="Meiryo UI" panose="020B0604030504040204" pitchFamily="50" charset="-128"/>
              </a:rPr>
              <a:t>3. </a:t>
            </a:r>
            <a:r>
              <a:rPr lang="ja-JP" altLang="en-US" sz="1200" b="1" dirty="0">
                <a:latin typeface="Meiryo UI" panose="020B0604030504040204" pitchFamily="50" charset="-128"/>
                <a:ea typeface="Meiryo UI" panose="020B0604030504040204" pitchFamily="50" charset="-128"/>
                <a:cs typeface="Meiryo UI" panose="020B0604030504040204" pitchFamily="50" charset="-128"/>
              </a:rPr>
              <a:t>保有中のコストが安価</a:t>
            </a:r>
            <a:endParaRPr kumimoji="1" lang="ja-JP" altLang="en-US" sz="12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9" name="テキスト ボックス 38"/>
          <p:cNvSpPr txBox="1"/>
          <p:nvPr/>
        </p:nvSpPr>
        <p:spPr>
          <a:xfrm>
            <a:off x="325901" y="5434230"/>
            <a:ext cx="4557806" cy="276999"/>
          </a:xfrm>
          <a:prstGeom prst="rect">
            <a:avLst/>
          </a:prstGeom>
          <a:noFill/>
        </p:spPr>
        <p:txBody>
          <a:bodyPr wrap="square" rtlCol="0">
            <a:spAutoFit/>
          </a:bodyPr>
          <a:lstStyle/>
          <a:p>
            <a:r>
              <a:rPr lang="en-US" altLang="ja-JP" sz="1200" b="1" dirty="0">
                <a:latin typeface="Meiryo UI" panose="020B0604030504040204" pitchFamily="50" charset="-128"/>
                <a:ea typeface="Meiryo UI" panose="020B0604030504040204" pitchFamily="50" charset="-128"/>
                <a:cs typeface="Meiryo UI" panose="020B0604030504040204" pitchFamily="50" charset="-128"/>
              </a:rPr>
              <a:t>4. </a:t>
            </a:r>
            <a:r>
              <a:rPr lang="ja-JP" altLang="en-US" sz="1200" b="1" dirty="0">
                <a:latin typeface="Meiryo UI" panose="020B0604030504040204" pitchFamily="50" charset="-128"/>
                <a:ea typeface="Meiryo UI" panose="020B0604030504040204" pitchFamily="50" charset="-128"/>
                <a:cs typeface="Meiryo UI" panose="020B0604030504040204" pitchFamily="50" charset="-128"/>
              </a:rPr>
              <a:t>リアルタイムで売買が可能</a:t>
            </a:r>
            <a:endParaRPr kumimoji="1" lang="ja-JP" altLang="en-US" sz="12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42" name="テキスト ボックス 41"/>
          <p:cNvSpPr txBox="1"/>
          <p:nvPr/>
        </p:nvSpPr>
        <p:spPr>
          <a:xfrm>
            <a:off x="383206" y="4310638"/>
            <a:ext cx="6309399" cy="553998"/>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連動を目指す指数の構成銘柄（</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TOPIX</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なら約</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2,000</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銘柄）に分散投資を行いますので、株式への投資と比べてリスクを低減できます。日本株だけでなく外国株・リート・商品等の指数に連動する銘柄もあり、値動きの異なる</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を組み合わせることによって、分散投資が実現できます。</a:t>
            </a:r>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43" name="テキスト ボックス 42"/>
          <p:cNvSpPr txBox="1"/>
          <p:nvPr/>
        </p:nvSpPr>
        <p:spPr>
          <a:xfrm>
            <a:off x="383207" y="3813546"/>
            <a:ext cx="6142136" cy="253916"/>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日経平均株価や</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NY</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ダウといった、インデックス（指数）の動きに連動することを目指して運用されています。</a:t>
            </a:r>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44" name="テキスト ボックス 43"/>
          <p:cNvSpPr txBox="1"/>
          <p:nvPr/>
        </p:nvSpPr>
        <p:spPr>
          <a:xfrm>
            <a:off x="383207" y="5068683"/>
            <a:ext cx="6142136" cy="400110"/>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保有中にかかる信託報酬（</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）が同種の投資信託と比較して低い傾向にあります。</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a:p>
            <a:r>
              <a:rPr lang="en-US" altLang="ja-JP" sz="1000" dirty="0">
                <a:latin typeface="Meiryo UI" panose="020B0604030504040204" pitchFamily="50" charset="-128"/>
                <a:ea typeface="Meiryo UI" panose="020B0604030504040204" pitchFamily="50" charset="-128"/>
                <a:cs typeface="Meiryo UI" panose="020B0604030504040204" pitchFamily="50" charset="-128"/>
              </a:rPr>
              <a:t>※</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信託報酬</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毎日一定の率で信託財産から間接的に差し引かれる運営費用。</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45" name="テキスト ボックス 44"/>
          <p:cNvSpPr txBox="1"/>
          <p:nvPr/>
        </p:nvSpPr>
        <p:spPr>
          <a:xfrm>
            <a:off x="383206" y="5707196"/>
            <a:ext cx="6142137" cy="253916"/>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取引所の取引時間内であれば、対象指数の動きを見ながらリアルタイムで売買が可能です。</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p:txBody>
      </p:sp>
      <p:cxnSp>
        <p:nvCxnSpPr>
          <p:cNvPr id="49" name="直線コネクタ 48"/>
          <p:cNvCxnSpPr/>
          <p:nvPr/>
        </p:nvCxnSpPr>
        <p:spPr>
          <a:xfrm>
            <a:off x="407150" y="3787571"/>
            <a:ext cx="2157754"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0" name="テキスト ボックス 49"/>
          <p:cNvSpPr txBox="1"/>
          <p:nvPr/>
        </p:nvSpPr>
        <p:spPr>
          <a:xfrm>
            <a:off x="325901" y="3551489"/>
            <a:ext cx="5047315" cy="276999"/>
          </a:xfrm>
          <a:prstGeom prst="rect">
            <a:avLst/>
          </a:prstGeom>
          <a:noFill/>
        </p:spPr>
        <p:txBody>
          <a:bodyPr wrap="square" rtlCol="0">
            <a:spAutoFit/>
          </a:bodyPr>
          <a:lstStyle/>
          <a:p>
            <a:r>
              <a:rPr lang="en-US" altLang="ja-JP" sz="1200" b="1" dirty="0">
                <a:latin typeface="Meiryo UI" panose="020B0604030504040204" pitchFamily="50" charset="-128"/>
                <a:ea typeface="Meiryo UI" panose="020B0604030504040204" pitchFamily="50" charset="-128"/>
                <a:cs typeface="Meiryo UI" panose="020B0604030504040204" pitchFamily="50" charset="-128"/>
              </a:rPr>
              <a:t>1. </a:t>
            </a:r>
            <a:r>
              <a:rPr lang="ja-JP" altLang="en-US" sz="1200" b="1" dirty="0">
                <a:latin typeface="Meiryo UI" panose="020B0604030504040204" pitchFamily="50" charset="-128"/>
                <a:ea typeface="Meiryo UI" panose="020B0604030504040204" pitchFamily="50" charset="-128"/>
                <a:cs typeface="Meiryo UI" panose="020B0604030504040204" pitchFamily="50" charset="-128"/>
              </a:rPr>
              <a:t>値動きが分かりやすい</a:t>
            </a:r>
            <a:endParaRPr kumimoji="1" lang="ja-JP" altLang="en-US" sz="12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62" name="Rectangle 9"/>
          <p:cNvSpPr>
            <a:spLocks noChangeArrowheads="1"/>
          </p:cNvSpPr>
          <p:nvPr/>
        </p:nvSpPr>
        <p:spPr bwMode="auto">
          <a:xfrm flipH="1">
            <a:off x="69977" y="6582116"/>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63" name="テキスト ボックス 62"/>
          <p:cNvSpPr txBox="1"/>
          <p:nvPr/>
        </p:nvSpPr>
        <p:spPr>
          <a:xfrm>
            <a:off x="69977" y="6272362"/>
            <a:ext cx="6718046" cy="338554"/>
          </a:xfrm>
          <a:prstGeom prst="rect">
            <a:avLst/>
          </a:prstGeom>
          <a:noFill/>
        </p:spPr>
        <p:txBody>
          <a:bodyPr wrap="square" rtlCol="0">
            <a:spAutoFit/>
          </a:bodyPr>
          <a:lstStyle/>
          <a:p>
            <a:r>
              <a:rPr lang="en-US" altLang="ja-JP" sz="1600" b="1" dirty="0">
                <a:latin typeface="Meiryo UI" panose="020B0604030504040204" pitchFamily="50" charset="-128"/>
                <a:ea typeface="Meiryo UI" panose="020B0604030504040204" pitchFamily="50" charset="-128"/>
                <a:cs typeface="Meiryo UI" panose="020B0604030504040204" pitchFamily="50" charset="-128"/>
              </a:rPr>
              <a:t>3</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600" b="1" dirty="0">
                <a:latin typeface="Meiryo UI" panose="020B0604030504040204" pitchFamily="50" charset="-128"/>
                <a:ea typeface="Meiryo UI" panose="020B0604030504040204" pitchFamily="50" charset="-128"/>
                <a:cs typeface="Meiryo UI" panose="020B0604030504040204" pitchFamily="50" charset="-128"/>
              </a:rPr>
              <a:t>の種類</a:t>
            </a:r>
            <a:endParaRPr kumimoji="1" lang="ja-JP" altLang="en-US" sz="16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64" name="テキスト ボックス 63"/>
          <p:cNvSpPr txBox="1"/>
          <p:nvPr/>
        </p:nvSpPr>
        <p:spPr>
          <a:xfrm>
            <a:off x="188640" y="6635781"/>
            <a:ext cx="6599383" cy="253916"/>
          </a:xfrm>
          <a:prstGeom prst="rect">
            <a:avLst/>
          </a:prstGeom>
          <a:noFill/>
        </p:spPr>
        <p:txBody>
          <a:bodyPr wrap="square" rtlCol="0">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東京証券取引所には</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200</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銘柄を超える</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が上場しており、</a:t>
            </a:r>
            <a:r>
              <a:rPr lang="en-US" altLang="ja-JP" sz="100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を通じて様々なアセットクラスに投資することができます。</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p:txBody>
      </p:sp>
      <p:graphicFrame>
        <p:nvGraphicFramePr>
          <p:cNvPr id="21" name="表 20"/>
          <p:cNvGraphicFramePr>
            <a:graphicFrameLocks noGrp="1"/>
          </p:cNvGraphicFramePr>
          <p:nvPr>
            <p:extLst>
              <p:ext uri="{D42A27DB-BD31-4B8C-83A1-F6EECF244321}">
                <p14:modId xmlns:p14="http://schemas.microsoft.com/office/powerpoint/2010/main" val="825484199"/>
              </p:ext>
            </p:extLst>
          </p:nvPr>
        </p:nvGraphicFramePr>
        <p:xfrm>
          <a:off x="188639" y="6936955"/>
          <a:ext cx="6480722" cy="2336525"/>
        </p:xfrm>
        <a:graphic>
          <a:graphicData uri="http://schemas.openxmlformats.org/drawingml/2006/table">
            <a:tbl>
              <a:tblPr firstRow="1" bandRow="1">
                <a:tableStyleId>{5940675A-B579-460E-94D1-54222C63F5DA}</a:tableStyleId>
              </a:tblPr>
              <a:tblGrid>
                <a:gridCol w="1008113">
                  <a:extLst>
                    <a:ext uri="{9D8B030D-6E8A-4147-A177-3AD203B41FA5}">
                      <a16:colId xmlns:a16="http://schemas.microsoft.com/office/drawing/2014/main" val="20000"/>
                    </a:ext>
                  </a:extLst>
                </a:gridCol>
                <a:gridCol w="4968552">
                  <a:extLst>
                    <a:ext uri="{9D8B030D-6E8A-4147-A177-3AD203B41FA5}">
                      <a16:colId xmlns:a16="http://schemas.microsoft.com/office/drawing/2014/main" val="20001"/>
                    </a:ext>
                  </a:extLst>
                </a:gridCol>
                <a:gridCol w="504057">
                  <a:extLst>
                    <a:ext uri="{9D8B030D-6E8A-4147-A177-3AD203B41FA5}">
                      <a16:colId xmlns:a16="http://schemas.microsoft.com/office/drawing/2014/main" val="20002"/>
                    </a:ext>
                  </a:extLst>
                </a:gridCol>
              </a:tblGrid>
              <a:tr h="504293">
                <a:tc>
                  <a:txBody>
                    <a:bodyPr/>
                    <a:lstStyle/>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日本株</a:t>
                      </a:r>
                    </a:p>
                  </a:txBody>
                  <a:tcPr anchor="ctr">
                    <a:lnL w="12700" cap="flat" cmpd="sng" algn="ctr">
                      <a:solidFill>
                        <a:schemeClr val="bg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l"/>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TOPIX</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や日経平均株価など、日本を代表する指数の</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や業種別</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err="1">
                          <a:latin typeface="Meiryo UI" panose="020B0604030504040204" pitchFamily="50" charset="-128"/>
                          <a:ea typeface="Meiryo UI" panose="020B0604030504040204" pitchFamily="50" charset="-128"/>
                          <a:cs typeface="Meiryo UI" panose="020B0604030504040204" pitchFamily="50" charset="-128"/>
                        </a:rPr>
                        <a:t>、</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東証一部やマザーズなどの市場別に投資ができる市場別</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err="1">
                          <a:latin typeface="Meiryo UI" panose="020B0604030504040204" pitchFamily="50" charset="-128"/>
                          <a:ea typeface="Meiryo UI" panose="020B0604030504040204" pitchFamily="50" charset="-128"/>
                          <a:cs typeface="Meiryo UI" panose="020B0604030504040204" pitchFamily="50" charset="-128"/>
                        </a:rPr>
                        <a:t>、</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特定のテーマの日本株を集めたテーマ別</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があります。</a:t>
                      </a:r>
                    </a:p>
                  </a:txBody>
                  <a:tcPr anchor="ctr">
                    <a:lnL w="9525" cap="flat" cmpd="sng" algn="ctr">
                      <a:solidFill>
                        <a:schemeClr val="tx1"/>
                      </a:solidFill>
                      <a:prstDash val="solid"/>
                      <a:round/>
                      <a:headEnd type="none" w="med" len="med"/>
                      <a:tailEnd type="none" w="med" len="med"/>
                    </a:lnL>
                    <a:lnR w="9525" cap="flat" cmpd="sng" algn="ctr">
                      <a:solidFill>
                        <a:schemeClr val="bg1"/>
                      </a:solidFill>
                      <a:prstDash val="solid"/>
                      <a:round/>
                      <a:headEnd type="none" w="med" len="med"/>
                      <a:tailEnd type="none" w="med" len="med"/>
                    </a:lnR>
                    <a:lnT w="12700"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algn="l"/>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a:txBody>
                  <a:tcPr>
                    <a:lnL w="9525"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0"/>
                  </a:ext>
                </a:extLst>
              </a:tr>
              <a:tr h="630366">
                <a:tc>
                  <a:txBody>
                    <a:bodyPr/>
                    <a:lstStyle/>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外国株</a:t>
                      </a:r>
                      <a:endParaRPr kumimoji="1" lang="en-US" altLang="ja-JP" sz="1200" b="1" dirty="0">
                        <a:latin typeface="Meiryo UI" panose="020B0604030504040204" pitchFamily="50" charset="-128"/>
                        <a:ea typeface="Meiryo UI" panose="020B0604030504040204" pitchFamily="50" charset="-128"/>
                        <a:cs typeface="Meiryo UI" panose="020B0604030504040204" pitchFamily="50" charset="-128"/>
                      </a:endParaRPr>
                    </a:p>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外国債券</a:t>
                      </a:r>
                    </a:p>
                  </a:txBody>
                  <a:tcPr anchor="ctr">
                    <a:lnL w="12700" cap="flat" cmpd="sng" algn="ctr">
                      <a:solidFill>
                        <a:schemeClr val="bg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l"/>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アメリカ、中国など、各国の株価指数</a:t>
                      </a:r>
                      <a:r>
                        <a:rPr kumimoji="1" lang="ja-JP" altLang="en-US" sz="105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に連動する</a:t>
                      </a:r>
                      <a:r>
                        <a:rPr kumimoji="1" lang="en-US" altLang="ja-JP" sz="105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のみならず、先進国・新興国といったパッケージで複数の国の株式に投資するもの、また外国債券に投資するタイプ</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の</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もあります。</a:t>
                      </a:r>
                    </a:p>
                  </a:txBody>
                  <a:tcPr anchor="ctr">
                    <a:lnL w="9525" cap="flat" cmpd="sng" algn="ctr">
                      <a:solidFill>
                        <a:schemeClr val="tx1"/>
                      </a:solidFill>
                      <a:prstDash val="solid"/>
                      <a:round/>
                      <a:headEnd type="none" w="med" len="med"/>
                      <a:tailEnd type="none" w="med" len="med"/>
                    </a:lnL>
                    <a:lnR w="9525"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algn="l"/>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a:txBody>
                  <a:tcPr>
                    <a:lnL w="9525"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1"/>
                  </a:ext>
                </a:extLst>
              </a:tr>
              <a:tr h="630366">
                <a:tc>
                  <a:txBody>
                    <a:bodyPr/>
                    <a:lstStyle/>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不動産</a:t>
                      </a:r>
                      <a:endParaRPr kumimoji="1" lang="en-US" altLang="ja-JP" sz="1200" b="1" dirty="0">
                        <a:latin typeface="Meiryo UI" panose="020B0604030504040204" pitchFamily="50" charset="-128"/>
                        <a:ea typeface="Meiryo UI" panose="020B0604030504040204" pitchFamily="50" charset="-128"/>
                        <a:cs typeface="Meiryo UI" panose="020B0604030504040204" pitchFamily="50" charset="-128"/>
                      </a:endParaRPr>
                    </a:p>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（リート）</a:t>
                      </a:r>
                    </a:p>
                  </a:txBody>
                  <a:tcPr anchor="ctr">
                    <a:lnL w="12700" cap="flat" cmpd="sng" algn="ctr">
                      <a:solidFill>
                        <a:schemeClr val="bg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l"/>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不動産（リート）を対象とする</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は、比較的分配金利回りが高い傾向にあります。</a:t>
                      </a:r>
                    </a:p>
                  </a:txBody>
                  <a:tcPr anchor="ctr">
                    <a:lnL w="9525" cap="flat" cmpd="sng" algn="ctr">
                      <a:solidFill>
                        <a:schemeClr val="tx1"/>
                      </a:solidFill>
                      <a:prstDash val="solid"/>
                      <a:round/>
                      <a:headEnd type="none" w="med" len="med"/>
                      <a:tailEnd type="none" w="med" len="med"/>
                    </a:lnL>
                    <a:lnR w="9525"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algn="l"/>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a:txBody>
                  <a:tcPr>
                    <a:lnL w="9525"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2"/>
                  </a:ext>
                </a:extLst>
              </a:tr>
              <a:tr h="504293">
                <a:tc>
                  <a:txBody>
                    <a:bodyPr/>
                    <a:lstStyle/>
                    <a:p>
                      <a:pPr algn="ctr"/>
                      <a:r>
                        <a:rPr kumimoji="1" lang="ja-JP" altLang="en-US" sz="1200" b="1" dirty="0">
                          <a:latin typeface="Meiryo UI" panose="020B0604030504040204" pitchFamily="50" charset="-128"/>
                          <a:ea typeface="Meiryo UI" panose="020B0604030504040204" pitchFamily="50" charset="-128"/>
                          <a:cs typeface="Meiryo UI" panose="020B0604030504040204" pitchFamily="50" charset="-128"/>
                        </a:rPr>
                        <a:t>商品</a:t>
                      </a:r>
                    </a:p>
                  </a:txBody>
                  <a:tcPr anchor="ctr">
                    <a:lnL w="12700" cap="flat" cmpd="sng" algn="ctr">
                      <a:solidFill>
                        <a:schemeClr val="bg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chemeClr val="accent2">
                        <a:lumMod val="20000"/>
                        <a:lumOff val="80000"/>
                      </a:schemeClr>
                    </a:solidFill>
                  </a:tcPr>
                </a:tc>
                <a:tc>
                  <a:txBody>
                    <a:bodyPr/>
                    <a:lstStyle/>
                    <a:p>
                      <a:pPr algn="l"/>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金や原油など、特定の商品の価格等に連動するよう設計された</a:t>
                      </a:r>
                      <a:r>
                        <a:rPr kumimoji="1"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050" dirty="0">
                          <a:latin typeface="Meiryo UI" panose="020B0604030504040204" pitchFamily="50" charset="-128"/>
                          <a:ea typeface="Meiryo UI" panose="020B0604030504040204" pitchFamily="50" charset="-128"/>
                          <a:cs typeface="Meiryo UI" panose="020B0604030504040204" pitchFamily="50" charset="-128"/>
                        </a:rPr>
                        <a:t>です。現物の金やプラチナへの転換が可能な銘柄もあります。</a:t>
                      </a:r>
                    </a:p>
                  </a:txBody>
                  <a:tcPr anchor="ctr">
                    <a:lnL w="9525" cap="flat" cmpd="sng" algn="ctr">
                      <a:solidFill>
                        <a:schemeClr val="tx1"/>
                      </a:solidFill>
                      <a:prstDash val="solid"/>
                      <a:round/>
                      <a:headEnd type="none" w="med" len="med"/>
                      <a:tailEnd type="none" w="med" len="med"/>
                    </a:lnL>
                    <a:lnR w="9525"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algn="l"/>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a:txBody>
                  <a:tcPr>
                    <a:lnL w="9525"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3"/>
                  </a:ext>
                </a:extLst>
              </a:tr>
            </a:tbl>
          </a:graphicData>
        </a:graphic>
      </p:graphicFrame>
      <p:sp>
        <p:nvSpPr>
          <p:cNvPr id="51" name="テキスト ボックス 50"/>
          <p:cNvSpPr txBox="1"/>
          <p:nvPr/>
        </p:nvSpPr>
        <p:spPr>
          <a:xfrm>
            <a:off x="3456746" y="2571930"/>
            <a:ext cx="2716860" cy="230832"/>
          </a:xfrm>
          <a:prstGeom prst="rect">
            <a:avLst/>
          </a:prstGeom>
          <a:noFill/>
        </p:spPr>
        <p:txBody>
          <a:bodyPr wrap="square" rtlCol="0">
            <a:spAutoFit/>
          </a:bodyPr>
          <a:lstStyle/>
          <a:p>
            <a:pPr algn="ctr"/>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株式と投資</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信託の双方の特性を兼ね備えた商品</a:t>
            </a:r>
            <a:endParaRPr kumimoji="1" lang="ja-JP" altLang="en-US" sz="9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70" name="テキスト ボックス 69"/>
          <p:cNvSpPr txBox="1"/>
          <p:nvPr/>
        </p:nvSpPr>
        <p:spPr>
          <a:xfrm>
            <a:off x="69977" y="3196649"/>
            <a:ext cx="6718046" cy="338554"/>
          </a:xfrm>
          <a:prstGeom prst="rect">
            <a:avLst/>
          </a:prstGeom>
          <a:noFill/>
        </p:spPr>
        <p:txBody>
          <a:bodyPr wrap="square" rtlCol="0">
            <a:spAutoFit/>
          </a:bodyPr>
          <a:lstStyle/>
          <a:p>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2.</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の特徴</a:t>
            </a:r>
          </a:p>
        </p:txBody>
      </p:sp>
      <p:cxnSp>
        <p:nvCxnSpPr>
          <p:cNvPr id="72" name="直線コネクタ 71"/>
          <p:cNvCxnSpPr/>
          <p:nvPr/>
        </p:nvCxnSpPr>
        <p:spPr>
          <a:xfrm>
            <a:off x="407150" y="4295398"/>
            <a:ext cx="2157754"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3" name="直線コネクタ 72"/>
          <p:cNvCxnSpPr/>
          <p:nvPr/>
        </p:nvCxnSpPr>
        <p:spPr>
          <a:xfrm>
            <a:off x="407150" y="5068683"/>
            <a:ext cx="2157754"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6" name="直線コネクタ 75"/>
          <p:cNvCxnSpPr/>
          <p:nvPr/>
        </p:nvCxnSpPr>
        <p:spPr>
          <a:xfrm>
            <a:off x="407150" y="5680526"/>
            <a:ext cx="2157754"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1035" name="Picture 11"/>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194159" y="7080973"/>
            <a:ext cx="475202" cy="309701"/>
          </a:xfrm>
          <a:prstGeom prst="rect">
            <a:avLst/>
          </a:prstGeom>
          <a:noFill/>
          <a:ln w="317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pic>
        <p:nvPicPr>
          <p:cNvPr id="1036" name="Picture 12"/>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6194159" y="7729045"/>
            <a:ext cx="464768" cy="30775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37" name="Picture 13"/>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263747" y="8208718"/>
            <a:ext cx="336025" cy="46176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38" name="Picture 14"/>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6096126" y="8907577"/>
            <a:ext cx="373672" cy="22242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39" name="Picture 15"/>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6472386" y="8809165"/>
            <a:ext cx="179980" cy="41924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98" name="Rectangle 9"/>
          <p:cNvSpPr>
            <a:spLocks noChangeArrowheads="1"/>
          </p:cNvSpPr>
          <p:nvPr/>
        </p:nvSpPr>
        <p:spPr bwMode="auto">
          <a:xfrm flipH="1">
            <a:off x="69977" y="3506403"/>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2" name="正方形/長方形 1"/>
          <p:cNvSpPr/>
          <p:nvPr/>
        </p:nvSpPr>
        <p:spPr>
          <a:xfrm>
            <a:off x="1576983" y="2477999"/>
            <a:ext cx="45719" cy="334249"/>
          </a:xfrm>
          <a:prstGeom prst="rect">
            <a:avLst/>
          </a:prstGeom>
          <a:ln>
            <a:solidFill>
              <a:schemeClr val="bg1"/>
            </a:solidFill>
          </a:ln>
        </p:spPr>
        <p:style>
          <a:lnRef idx="2">
            <a:schemeClr val="accent2"/>
          </a:lnRef>
          <a:fillRef idx="1">
            <a:schemeClr val="lt1"/>
          </a:fillRef>
          <a:effectRef idx="0">
            <a:schemeClr val="accent2"/>
          </a:effectRef>
          <a:fontRef idx="minor">
            <a:schemeClr val="dk1"/>
          </a:fontRef>
        </p:style>
        <p:txBody>
          <a:bodyPr rtlCol="0" anchor="ctr"/>
          <a:lstStyle/>
          <a:p>
            <a:pPr algn="ctr"/>
            <a:endParaRPr kumimoji="1" lang="ja-JP" altLang="en-US">
              <a:solidFill>
                <a:schemeClr val="tx1"/>
              </a:solidFill>
            </a:endParaRPr>
          </a:p>
        </p:txBody>
      </p:sp>
      <p:sp>
        <p:nvSpPr>
          <p:cNvPr id="12" name="正方形/長方形 11"/>
          <p:cNvSpPr/>
          <p:nvPr/>
        </p:nvSpPr>
        <p:spPr>
          <a:xfrm>
            <a:off x="3212977" y="1666514"/>
            <a:ext cx="1444794" cy="886366"/>
          </a:xfrm>
          <a:prstGeom prst="rect">
            <a:avLst/>
          </a:prstGeom>
        </p:spPr>
        <p:style>
          <a:lnRef idx="2">
            <a:schemeClr val="accent2"/>
          </a:lnRef>
          <a:fillRef idx="1">
            <a:schemeClr val="lt1"/>
          </a:fillRef>
          <a:effectRef idx="0">
            <a:schemeClr val="accent2"/>
          </a:effectRef>
          <a:fontRef idx="minor">
            <a:schemeClr val="dk1"/>
          </a:fontRef>
        </p:style>
        <p:txBody>
          <a:bodyPr rtlCol="0" anchor="t"/>
          <a:lstStyle/>
          <a:p>
            <a:pPr algn="ctr"/>
            <a:r>
              <a:rPr kumimoji="1" lang="ja-JP" altLang="en-US" sz="12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投資信託</a:t>
            </a:r>
            <a:endParaRPr kumimoji="1" lang="en-US" altLang="ja-JP" sz="12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a:p>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株価指数や商品の価格等、特定の指数の動きに連動するよう運用・管理される</a:t>
            </a:r>
            <a:endPar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7" name="正方形/長方形 46"/>
          <p:cNvSpPr/>
          <p:nvPr/>
        </p:nvSpPr>
        <p:spPr>
          <a:xfrm>
            <a:off x="4981209" y="1666514"/>
            <a:ext cx="1444794" cy="886365"/>
          </a:xfrm>
          <a:prstGeom prst="rect">
            <a:avLst/>
          </a:prstGeom>
        </p:spPr>
        <p:style>
          <a:lnRef idx="2">
            <a:schemeClr val="accent2"/>
          </a:lnRef>
          <a:fillRef idx="1">
            <a:schemeClr val="lt1"/>
          </a:fillRef>
          <a:effectRef idx="0">
            <a:schemeClr val="accent2"/>
          </a:effectRef>
          <a:fontRef idx="minor">
            <a:schemeClr val="dk1"/>
          </a:fontRef>
        </p:style>
        <p:txBody>
          <a:bodyPr rtlCol="0" anchor="t"/>
          <a:lstStyle/>
          <a:p>
            <a:pPr algn="ctr"/>
            <a:r>
              <a:rPr kumimoji="1" lang="ja-JP" altLang="en-US" sz="12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株式</a:t>
            </a:r>
            <a:endParaRPr kumimoji="1" lang="en-US" altLang="ja-JP" sz="12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取引所に上場し、リアルタイムで売買可能</a:t>
            </a:r>
          </a:p>
        </p:txBody>
      </p:sp>
      <p:sp>
        <p:nvSpPr>
          <p:cNvPr id="13" name="乗算記号 12"/>
          <p:cNvSpPr/>
          <p:nvPr/>
        </p:nvSpPr>
        <p:spPr>
          <a:xfrm>
            <a:off x="4617176" y="1929794"/>
            <a:ext cx="396000" cy="359805"/>
          </a:xfrm>
          <a:prstGeom prst="mathMultiply">
            <a:avLst>
              <a:gd name="adj1" fmla="val 10284"/>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endParaRPr kumimoji="1" lang="ja-JP" altLang="en-US">
              <a:solidFill>
                <a:schemeClr val="tx1"/>
              </a:solidFill>
            </a:endParaRPr>
          </a:p>
        </p:txBody>
      </p:sp>
      <p:sp>
        <p:nvSpPr>
          <p:cNvPr id="48" name="正方形/長方形 47"/>
          <p:cNvSpPr/>
          <p:nvPr/>
        </p:nvSpPr>
        <p:spPr>
          <a:xfrm>
            <a:off x="1381026" y="2592298"/>
            <a:ext cx="1183877" cy="252000"/>
          </a:xfrm>
          <a:prstGeom prst="rect">
            <a:avLst/>
          </a:prstGeom>
          <a:ln>
            <a:solidFill>
              <a:schemeClr val="bg1"/>
            </a:solidFill>
          </a:ln>
        </p:spPr>
        <p:style>
          <a:lnRef idx="2">
            <a:schemeClr val="accent2"/>
          </a:lnRef>
          <a:fillRef idx="1">
            <a:schemeClr val="lt1"/>
          </a:fillRef>
          <a:effectRef idx="0">
            <a:schemeClr val="accent2"/>
          </a:effectRef>
          <a:fontRef idx="minor">
            <a:schemeClr val="dk1"/>
          </a:fontRef>
        </p:style>
        <p:txBody>
          <a:bodyPr rtlCol="0" anchor="ctr"/>
          <a:lstStyle/>
          <a:p>
            <a:pPr algn="ctr"/>
            <a:endParaRPr kumimoji="1" lang="ja-JP" altLang="en-US">
              <a:solidFill>
                <a:schemeClr val="tx1"/>
              </a:solidFill>
            </a:endParaRPr>
          </a:p>
        </p:txBody>
      </p:sp>
      <p:sp>
        <p:nvSpPr>
          <p:cNvPr id="3" name="テキスト ボックス 2"/>
          <p:cNvSpPr txBox="1"/>
          <p:nvPr/>
        </p:nvSpPr>
        <p:spPr>
          <a:xfrm>
            <a:off x="899195" y="2592299"/>
            <a:ext cx="656373" cy="215444"/>
          </a:xfrm>
          <a:prstGeom prst="rect">
            <a:avLst/>
          </a:prstGeom>
          <a:noFill/>
        </p:spPr>
        <p:txBody>
          <a:bodyPr wrap="square" rtlCol="0">
            <a:spAutoFit/>
          </a:bodyPr>
          <a:lstStyle/>
          <a:p>
            <a:pPr algn="ctr"/>
            <a:r>
              <a:rPr lang="ja-JP" altLang="en-US" sz="800" dirty="0">
                <a:latin typeface="Meiryo UI" panose="020B0604030504040204" pitchFamily="50" charset="-128"/>
                <a:ea typeface="Meiryo UI" panose="020B0604030504040204" pitchFamily="50" charset="-128"/>
                <a:cs typeface="Meiryo UI" panose="020B0604030504040204" pitchFamily="50" charset="-128"/>
              </a:rPr>
              <a:t>取引所で</a:t>
            </a:r>
            <a:endParaRPr kumimoji="1" lang="ja-JP" altLang="en-US" sz="8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46" name="テキスト ボックス 45"/>
          <p:cNvSpPr txBox="1"/>
          <p:nvPr/>
        </p:nvSpPr>
        <p:spPr>
          <a:xfrm>
            <a:off x="1462709" y="2592299"/>
            <a:ext cx="656373" cy="215444"/>
          </a:xfrm>
          <a:prstGeom prst="rect">
            <a:avLst/>
          </a:prstGeom>
          <a:noFill/>
        </p:spPr>
        <p:txBody>
          <a:bodyPr wrap="square" rtlCol="0">
            <a:spAutoFit/>
          </a:bodyPr>
          <a:lstStyle/>
          <a:p>
            <a:pPr algn="ctr"/>
            <a:r>
              <a:rPr kumimoji="1" lang="ja-JP" altLang="en-US" sz="800" dirty="0">
                <a:latin typeface="Meiryo UI" panose="020B0604030504040204" pitchFamily="50" charset="-128"/>
                <a:ea typeface="Meiryo UI" panose="020B0604030504040204" pitchFamily="50" charset="-128"/>
                <a:cs typeface="Meiryo UI" panose="020B0604030504040204" pitchFamily="50" charset="-128"/>
              </a:rPr>
              <a:t>取引できる</a:t>
            </a:r>
          </a:p>
        </p:txBody>
      </p:sp>
      <p:sp>
        <p:nvSpPr>
          <p:cNvPr id="52" name="テキスト ボックス 51"/>
          <p:cNvSpPr txBox="1"/>
          <p:nvPr/>
        </p:nvSpPr>
        <p:spPr>
          <a:xfrm>
            <a:off x="2026223" y="2592299"/>
            <a:ext cx="656373" cy="215444"/>
          </a:xfrm>
          <a:prstGeom prst="rect">
            <a:avLst/>
          </a:prstGeom>
          <a:noFill/>
        </p:spPr>
        <p:txBody>
          <a:bodyPr wrap="square" rtlCol="0">
            <a:spAutoFit/>
          </a:bodyPr>
          <a:lstStyle/>
          <a:p>
            <a:pPr algn="ctr"/>
            <a:r>
              <a:rPr kumimoji="1" lang="ja-JP" altLang="en-US" sz="800" dirty="0">
                <a:latin typeface="Meiryo UI" panose="020B0604030504040204" pitchFamily="50" charset="-128"/>
                <a:ea typeface="Meiryo UI" panose="020B0604030504040204" pitchFamily="50" charset="-128"/>
                <a:cs typeface="Meiryo UI" panose="020B0604030504040204" pitchFamily="50" charset="-128"/>
              </a:rPr>
              <a:t>投資信託</a:t>
            </a:r>
          </a:p>
        </p:txBody>
      </p:sp>
    </p:spTree>
    <p:extLst>
      <p:ext uri="{BB962C8B-B14F-4D97-AF65-F5344CB8AC3E}">
        <p14:creationId xmlns:p14="http://schemas.microsoft.com/office/powerpoint/2010/main" val="236573901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テキスト ボックス 18"/>
          <p:cNvSpPr txBox="1"/>
          <p:nvPr/>
        </p:nvSpPr>
        <p:spPr>
          <a:xfrm>
            <a:off x="1484783" y="3109367"/>
            <a:ext cx="5015207" cy="369332"/>
          </a:xfrm>
          <a:prstGeom prst="rect">
            <a:avLst/>
          </a:prstGeom>
          <a:noFill/>
        </p:spPr>
        <p:txBody>
          <a:bodyPr wrap="square" rtlCol="0">
            <a:spAutoFit/>
          </a:bodyPr>
          <a:lstStyle/>
          <a:p>
            <a:r>
              <a:rPr lang="ja-JP" altLang="en-US" sz="900" dirty="0">
                <a:latin typeface="Meiryo UI" panose="020B0604030504040204" pitchFamily="50" charset="-128"/>
                <a:ea typeface="Meiryo UI" panose="020B0604030504040204" pitchFamily="50" charset="-128"/>
                <a:cs typeface="Meiryo UI" panose="020B0604030504040204" pitchFamily="50" charset="-128"/>
              </a:rPr>
              <a:t>株式と同様、価格が変動するリスクがあります。</a:t>
            </a:r>
            <a:endParaRPr lang="en-US" altLang="ja-JP" sz="9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900" dirty="0">
                <a:latin typeface="Meiryo UI" panose="020B0604030504040204" pitchFamily="50" charset="-128"/>
                <a:ea typeface="Meiryo UI" panose="020B0604030504040204" pitchFamily="50" charset="-128"/>
                <a:cs typeface="Meiryo UI" panose="020B0604030504040204" pitchFamily="50" charset="-128"/>
              </a:rPr>
              <a:t>元本が保証されている商品ではありません。</a:t>
            </a:r>
            <a:endParaRPr kumimoji="1" lang="ja-JP" altLang="en-US" sz="9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20" name="テキスト ボックス 19"/>
          <p:cNvSpPr txBox="1"/>
          <p:nvPr/>
        </p:nvSpPr>
        <p:spPr>
          <a:xfrm>
            <a:off x="260648" y="3178398"/>
            <a:ext cx="1224135" cy="276999"/>
          </a:xfrm>
          <a:prstGeom prst="rect">
            <a:avLst/>
          </a:prstGeom>
          <a:noFill/>
        </p:spPr>
        <p:txBody>
          <a:bodyPr wrap="square" rtlCol="0">
            <a:spAutoFit/>
          </a:bodyPr>
          <a:lstStyle/>
          <a:p>
            <a:r>
              <a:rPr kumimoji="1"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1. </a:t>
            </a:r>
            <a:r>
              <a:rPr kumimoji="1"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価格変動</a:t>
            </a:r>
          </a:p>
        </p:txBody>
      </p:sp>
      <p:sp>
        <p:nvSpPr>
          <p:cNvPr id="21" name="テキスト ボックス 20"/>
          <p:cNvSpPr txBox="1"/>
          <p:nvPr/>
        </p:nvSpPr>
        <p:spPr>
          <a:xfrm>
            <a:off x="260648" y="3538439"/>
            <a:ext cx="1224135" cy="276999"/>
          </a:xfrm>
          <a:prstGeom prst="rect">
            <a:avLst/>
          </a:prstGeom>
          <a:noFill/>
        </p:spPr>
        <p:txBody>
          <a:bodyPr wrap="square" rtlCol="0">
            <a:spAutoFit/>
          </a:bodyPr>
          <a:lstStyle/>
          <a:p>
            <a:r>
              <a:rPr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2. </a:t>
            </a:r>
            <a:r>
              <a:rPr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売買高</a:t>
            </a:r>
            <a:endParaRPr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22" name="テキスト ボックス 21"/>
          <p:cNvSpPr txBox="1"/>
          <p:nvPr/>
        </p:nvSpPr>
        <p:spPr>
          <a:xfrm>
            <a:off x="260648" y="3898477"/>
            <a:ext cx="1224135" cy="276999"/>
          </a:xfrm>
          <a:prstGeom prst="rect">
            <a:avLst/>
          </a:prstGeom>
          <a:noFill/>
        </p:spPr>
        <p:txBody>
          <a:bodyPr wrap="square" rtlCol="0">
            <a:spAutoFit/>
          </a:bodyPr>
          <a:lstStyle/>
          <a:p>
            <a:r>
              <a:rPr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3. </a:t>
            </a:r>
            <a:r>
              <a:rPr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価格かい離</a:t>
            </a:r>
            <a:endParaRPr kumimoji="1"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23" name="テキスト ボックス 22"/>
          <p:cNvSpPr txBox="1"/>
          <p:nvPr/>
        </p:nvSpPr>
        <p:spPr>
          <a:xfrm>
            <a:off x="260648" y="4258518"/>
            <a:ext cx="1224135" cy="276999"/>
          </a:xfrm>
          <a:prstGeom prst="rect">
            <a:avLst/>
          </a:prstGeom>
          <a:noFill/>
        </p:spPr>
        <p:txBody>
          <a:bodyPr wrap="square" rtlCol="0">
            <a:spAutoFit/>
          </a:bodyPr>
          <a:lstStyle/>
          <a:p>
            <a:r>
              <a:rPr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4</a:t>
            </a:r>
            <a:r>
              <a:rPr kumimoji="1"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 </a:t>
            </a:r>
            <a:r>
              <a:rPr kumimoji="1"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上場廃止</a:t>
            </a:r>
          </a:p>
        </p:txBody>
      </p:sp>
      <p:cxnSp>
        <p:nvCxnSpPr>
          <p:cNvPr id="24" name="直線コネクタ 23"/>
          <p:cNvCxnSpPr/>
          <p:nvPr/>
        </p:nvCxnSpPr>
        <p:spPr>
          <a:xfrm>
            <a:off x="365000" y="3463275"/>
            <a:ext cx="5040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5" name="直線コネクタ 24"/>
          <p:cNvCxnSpPr/>
          <p:nvPr/>
        </p:nvCxnSpPr>
        <p:spPr>
          <a:xfrm>
            <a:off x="365000" y="3820689"/>
            <a:ext cx="5040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6" name="直線コネクタ 25"/>
          <p:cNvCxnSpPr/>
          <p:nvPr/>
        </p:nvCxnSpPr>
        <p:spPr>
          <a:xfrm>
            <a:off x="365000" y="4178104"/>
            <a:ext cx="5040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8" name="テキスト ボックス 27"/>
          <p:cNvSpPr txBox="1"/>
          <p:nvPr/>
        </p:nvSpPr>
        <p:spPr>
          <a:xfrm>
            <a:off x="1484783" y="3469406"/>
            <a:ext cx="5015207" cy="369332"/>
          </a:xfrm>
          <a:prstGeom prst="rect">
            <a:avLst/>
          </a:prstGeom>
          <a:noFill/>
        </p:spPr>
        <p:txBody>
          <a:bodyPr wrap="square" rtlCol="0">
            <a:spAutoFit/>
          </a:bodyPr>
          <a:lstStyle/>
          <a:p>
            <a:r>
              <a:rPr lang="en-US" altLang="ja-JP" sz="90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900" dirty="0" err="1">
                <a:latin typeface="Meiryo UI" panose="020B0604030504040204" pitchFamily="50" charset="-128"/>
                <a:ea typeface="Meiryo UI" panose="020B0604030504040204" pitchFamily="50" charset="-128"/>
                <a:cs typeface="Meiryo UI" panose="020B0604030504040204" pitchFamily="50" charset="-128"/>
              </a:rPr>
              <a:t>には</a:t>
            </a:r>
            <a:r>
              <a:rPr lang="ja-JP" altLang="en-US" sz="900" dirty="0">
                <a:latin typeface="Meiryo UI" panose="020B0604030504040204" pitchFamily="50" charset="-128"/>
                <a:ea typeface="Meiryo UI" panose="020B0604030504040204" pitchFamily="50" charset="-128"/>
                <a:cs typeface="Meiryo UI" panose="020B0604030504040204" pitchFamily="50" charset="-128"/>
              </a:rPr>
              <a:t>売買高の少ないものがあり、売買が成立しないリスクや</a:t>
            </a:r>
            <a:endParaRPr lang="en-US" altLang="ja-JP" sz="9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900" dirty="0">
                <a:latin typeface="Meiryo UI" panose="020B0604030504040204" pitchFamily="50" charset="-128"/>
                <a:ea typeface="Meiryo UI" panose="020B0604030504040204" pitchFamily="50" charset="-128"/>
                <a:cs typeface="Meiryo UI" panose="020B0604030504040204" pitchFamily="50" charset="-128"/>
              </a:rPr>
              <a:t>想定外に高い（安い）値段で売買が成立するリスクがあります。</a:t>
            </a:r>
            <a:endParaRPr kumimoji="1" lang="ja-JP" altLang="en-US" sz="9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29" name="テキスト ボックス 28"/>
          <p:cNvSpPr txBox="1"/>
          <p:nvPr/>
        </p:nvSpPr>
        <p:spPr>
          <a:xfrm>
            <a:off x="1484783" y="3829446"/>
            <a:ext cx="5015207" cy="369332"/>
          </a:xfrm>
          <a:prstGeom prst="rect">
            <a:avLst/>
          </a:prstGeom>
          <a:noFill/>
        </p:spPr>
        <p:txBody>
          <a:bodyPr wrap="square" rtlCol="0">
            <a:spAutoFit/>
          </a:bodyPr>
          <a:lstStyle/>
          <a:p>
            <a:r>
              <a:rPr lang="ja-JP" altLang="en-US" sz="900" dirty="0">
                <a:latin typeface="Meiryo UI" panose="020B0604030504040204" pitchFamily="50" charset="-128"/>
                <a:ea typeface="Meiryo UI" panose="020B0604030504040204" pitchFamily="50" charset="-128"/>
                <a:cs typeface="Meiryo UI" panose="020B0604030504040204" pitchFamily="50" charset="-128"/>
              </a:rPr>
              <a:t>市場価格は市場での需給バランスによって決まるため、保有している信託財産の</a:t>
            </a:r>
            <a:endParaRPr lang="en-US" altLang="ja-JP" sz="9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900" dirty="0">
                <a:latin typeface="Meiryo UI" panose="020B0604030504040204" pitchFamily="50" charset="-128"/>
                <a:ea typeface="Meiryo UI" panose="020B0604030504040204" pitchFamily="50" charset="-128"/>
                <a:cs typeface="Meiryo UI" panose="020B0604030504040204" pitchFamily="50" charset="-128"/>
              </a:rPr>
              <a:t>時価から算出される基準価額と一時的又は継続的にかい離する可能性があります。</a:t>
            </a:r>
          </a:p>
        </p:txBody>
      </p:sp>
      <p:sp>
        <p:nvSpPr>
          <p:cNvPr id="30" name="テキスト ボックス 29"/>
          <p:cNvSpPr txBox="1"/>
          <p:nvPr/>
        </p:nvSpPr>
        <p:spPr>
          <a:xfrm>
            <a:off x="1484783" y="4175476"/>
            <a:ext cx="5015207" cy="369332"/>
          </a:xfrm>
          <a:prstGeom prst="rect">
            <a:avLst/>
          </a:prstGeom>
          <a:noFill/>
        </p:spPr>
        <p:txBody>
          <a:bodyPr wrap="square" rtlCol="0">
            <a:spAutoFit/>
          </a:bodyPr>
          <a:lstStyle/>
          <a:p>
            <a:r>
              <a:rPr lang="ja-JP" altLang="en-US" sz="900" dirty="0">
                <a:latin typeface="Meiryo UI" panose="020B0604030504040204" pitchFamily="50" charset="-128"/>
                <a:ea typeface="Meiryo UI" panose="020B0604030504040204" pitchFamily="50" charset="-128"/>
                <a:cs typeface="Meiryo UI" panose="020B0604030504040204" pitchFamily="50" charset="-128"/>
              </a:rPr>
              <a:t>上場廃止になることがあります。ただし、価値がほぼゼロになるわけではなく、その時点の</a:t>
            </a:r>
            <a:endParaRPr lang="en-US" altLang="ja-JP" sz="9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900" dirty="0">
                <a:latin typeface="Meiryo UI" panose="020B0604030504040204" pitchFamily="50" charset="-128"/>
                <a:ea typeface="Meiryo UI" panose="020B0604030504040204" pitchFamily="50" charset="-128"/>
                <a:cs typeface="Meiryo UI" panose="020B0604030504040204" pitchFamily="50" charset="-128"/>
              </a:rPr>
              <a:t>裏付け資産の価値に基づいて繰り上げ償還されます。</a:t>
            </a:r>
          </a:p>
        </p:txBody>
      </p:sp>
      <p:sp>
        <p:nvSpPr>
          <p:cNvPr id="32" name="Rectangle 9"/>
          <p:cNvSpPr>
            <a:spLocks noChangeArrowheads="1"/>
          </p:cNvSpPr>
          <p:nvPr/>
        </p:nvSpPr>
        <p:spPr bwMode="auto">
          <a:xfrm flipH="1">
            <a:off x="69977" y="368646"/>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3" name="Rectangle 9"/>
          <p:cNvSpPr>
            <a:spLocks noChangeArrowheads="1"/>
          </p:cNvSpPr>
          <p:nvPr/>
        </p:nvSpPr>
        <p:spPr bwMode="auto">
          <a:xfrm flipH="1">
            <a:off x="69977" y="3059081"/>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4" name="Rectangle 9"/>
          <p:cNvSpPr>
            <a:spLocks noChangeArrowheads="1"/>
          </p:cNvSpPr>
          <p:nvPr/>
        </p:nvSpPr>
        <p:spPr bwMode="auto">
          <a:xfrm flipH="1">
            <a:off x="95330" y="7867228"/>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7" name="テキスト ボックス 36"/>
          <p:cNvSpPr txBox="1"/>
          <p:nvPr/>
        </p:nvSpPr>
        <p:spPr>
          <a:xfrm>
            <a:off x="69977" y="37406"/>
            <a:ext cx="6718046" cy="338554"/>
          </a:xfrm>
          <a:prstGeom prst="rect">
            <a:avLst/>
          </a:prstGeom>
          <a:noFill/>
        </p:spPr>
        <p:txBody>
          <a:bodyPr wrap="square" rtlCol="0">
            <a:spAutoFit/>
          </a:bodyPr>
          <a:lstStyle/>
          <a:p>
            <a:r>
              <a:rPr lang="en-US" altLang="ja-JP" sz="1600" b="1" dirty="0">
                <a:latin typeface="Meiryo UI" panose="020B0604030504040204" pitchFamily="50" charset="-128"/>
                <a:ea typeface="Meiryo UI" panose="020B0604030504040204" pitchFamily="50" charset="-128"/>
                <a:cs typeface="Meiryo UI" panose="020B0604030504040204" pitchFamily="50" charset="-128"/>
              </a:rPr>
              <a:t>4</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lang="ja-JP" altLang="en-US" sz="1600" b="1" dirty="0">
                <a:latin typeface="Meiryo UI" panose="020B0604030504040204" pitchFamily="50" charset="-128"/>
                <a:ea typeface="Meiryo UI" panose="020B0604030504040204" pitchFamily="50" charset="-128"/>
                <a:cs typeface="Meiryo UI" panose="020B0604030504040204" pitchFamily="50" charset="-128"/>
              </a:rPr>
              <a:t>一般的な投資信託・</a:t>
            </a:r>
            <a:r>
              <a:rPr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600" b="1" dirty="0">
                <a:latin typeface="Meiryo UI" panose="020B0604030504040204" pitchFamily="50" charset="-128"/>
                <a:ea typeface="Meiryo UI" panose="020B0604030504040204" pitchFamily="50" charset="-128"/>
                <a:cs typeface="Meiryo UI" panose="020B0604030504040204" pitchFamily="50" charset="-128"/>
              </a:rPr>
              <a:t>・株式投資の比較</a:t>
            </a:r>
            <a:endParaRPr kumimoji="1" lang="ja-JP" altLang="en-US" sz="16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8" name="テキスト ボックス 37"/>
          <p:cNvSpPr txBox="1"/>
          <p:nvPr/>
        </p:nvSpPr>
        <p:spPr>
          <a:xfrm>
            <a:off x="69977" y="2749327"/>
            <a:ext cx="6718046" cy="338554"/>
          </a:xfrm>
          <a:prstGeom prst="rect">
            <a:avLst/>
          </a:prstGeom>
          <a:noFill/>
        </p:spPr>
        <p:txBody>
          <a:bodyPr wrap="square" rtlCol="0">
            <a:spAutoFit/>
          </a:bodyPr>
          <a:lstStyle/>
          <a:p>
            <a:r>
              <a:rPr lang="en-US" altLang="ja-JP" sz="1600" b="1" dirty="0">
                <a:latin typeface="Meiryo UI" panose="020B0604030504040204" pitchFamily="50" charset="-128"/>
                <a:ea typeface="Meiryo UI" panose="020B0604030504040204" pitchFamily="50" charset="-128"/>
                <a:cs typeface="Meiryo UI" panose="020B0604030504040204" pitchFamily="50" charset="-128"/>
              </a:rPr>
              <a:t>5</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600" b="1" dirty="0">
                <a:latin typeface="Meiryo UI" panose="020B0604030504040204" pitchFamily="50" charset="-128"/>
                <a:ea typeface="Meiryo UI" panose="020B0604030504040204" pitchFamily="50" charset="-128"/>
                <a:cs typeface="Meiryo UI" panose="020B0604030504040204" pitchFamily="50" charset="-128"/>
              </a:rPr>
              <a:t>投資のリスク</a:t>
            </a:r>
            <a:endParaRPr kumimoji="1" lang="ja-JP" altLang="en-US" sz="16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39" name="角丸四角形 38"/>
          <p:cNvSpPr/>
          <p:nvPr/>
        </p:nvSpPr>
        <p:spPr>
          <a:xfrm>
            <a:off x="1916832" y="748506"/>
            <a:ext cx="1486815" cy="360040"/>
          </a:xfrm>
          <a:prstGeom prst="roundRect">
            <a:avLst/>
          </a:prstGeom>
          <a:gradFill>
            <a:gsLst>
              <a:gs pos="0">
                <a:srgbClr val="FF0000"/>
              </a:gs>
              <a:gs pos="9000">
                <a:srgbClr val="FF0000"/>
              </a:gs>
              <a:gs pos="100000">
                <a:srgbClr val="730000"/>
              </a:gs>
            </a:gsLst>
            <a:lin ang="0" scaled="0"/>
          </a:gradFill>
          <a:ln>
            <a:noFill/>
          </a:ln>
        </p:spPr>
        <p:txBody>
          <a:bodyPr wrap="none" anchor="ctr"/>
          <a:lstStyle/>
          <a:p>
            <a:pPr algn="ctr"/>
            <a:r>
              <a:rPr lang="en-US" altLang="ja-JP" sz="15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ETF</a:t>
            </a:r>
          </a:p>
        </p:txBody>
      </p:sp>
      <p:graphicFrame>
        <p:nvGraphicFramePr>
          <p:cNvPr id="40" name="表 39"/>
          <p:cNvGraphicFramePr>
            <a:graphicFrameLocks noGrp="1"/>
          </p:cNvGraphicFramePr>
          <p:nvPr>
            <p:extLst>
              <p:ext uri="{D42A27DB-BD31-4B8C-83A1-F6EECF244321}">
                <p14:modId xmlns:p14="http://schemas.microsoft.com/office/powerpoint/2010/main" val="2822829825"/>
              </p:ext>
            </p:extLst>
          </p:nvPr>
        </p:nvGraphicFramePr>
        <p:xfrm>
          <a:off x="342900" y="1113334"/>
          <a:ext cx="6172200" cy="1642354"/>
        </p:xfrm>
        <a:graphic>
          <a:graphicData uri="http://schemas.openxmlformats.org/drawingml/2006/table">
            <a:tbl>
              <a:tblPr/>
              <a:tblGrid>
                <a:gridCol w="1554687">
                  <a:extLst>
                    <a:ext uri="{9D8B030D-6E8A-4147-A177-3AD203B41FA5}">
                      <a16:colId xmlns:a16="http://schemas.microsoft.com/office/drawing/2014/main" val="20000"/>
                    </a:ext>
                  </a:extLst>
                </a:gridCol>
                <a:gridCol w="1539171">
                  <a:extLst>
                    <a:ext uri="{9D8B030D-6E8A-4147-A177-3AD203B41FA5}">
                      <a16:colId xmlns:a16="http://schemas.microsoft.com/office/drawing/2014/main" val="20001"/>
                    </a:ext>
                  </a:extLst>
                </a:gridCol>
                <a:gridCol w="1539171">
                  <a:extLst>
                    <a:ext uri="{9D8B030D-6E8A-4147-A177-3AD203B41FA5}">
                      <a16:colId xmlns:a16="http://schemas.microsoft.com/office/drawing/2014/main" val="20002"/>
                    </a:ext>
                  </a:extLst>
                </a:gridCol>
                <a:gridCol w="1539171">
                  <a:extLst>
                    <a:ext uri="{9D8B030D-6E8A-4147-A177-3AD203B41FA5}">
                      <a16:colId xmlns:a16="http://schemas.microsoft.com/office/drawing/2014/main" val="20003"/>
                    </a:ext>
                  </a:extLst>
                </a:gridCol>
              </a:tblGrid>
              <a:tr h="168745">
                <a:tc rowSpan="2">
                  <a:txBody>
                    <a:bodyPr/>
                    <a:lstStyle/>
                    <a:p>
                      <a:pPr algn="ctr" rtl="0" fontAlgn="ctr"/>
                      <a:r>
                        <a:rPr lang="ja-JP" altLang="en-US" sz="9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いつ取引できるの？</a:t>
                      </a:r>
                    </a:p>
                  </a:txBody>
                  <a:tcPr marL="9314" marR="9314" marT="9314" marB="0" anchor="ctr">
                    <a:lnL>
                      <a:noFill/>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FFFE1"/>
                    </a:solidFill>
                  </a:tcPr>
                </a:tc>
                <a:tc rowSpan="2">
                  <a:txBody>
                    <a:bodyPr/>
                    <a:lstStyle/>
                    <a:p>
                      <a:pPr algn="ctr" rtl="0" fontAlgn="ctr"/>
                      <a:r>
                        <a:rPr lang="zh-TW"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取引所立会時間</a:t>
                      </a:r>
                      <a:endParaRPr lang="en-US" altLang="zh-TW"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endParaRPr>
                    </a:p>
                    <a:p>
                      <a:pPr algn="ctr" rtl="0" fontAlgn="ctr"/>
                      <a:r>
                        <a:rPr lang="ja-JP" altLang="en-US" sz="800" b="0" i="0" u="none" strike="noStrike" dirty="0">
                          <a:solidFill>
                            <a:schemeClr val="tx1"/>
                          </a:solidFill>
                          <a:effectLst/>
                          <a:latin typeface="Meiryo UI" panose="020B0604030504040204" pitchFamily="50" charset="-128"/>
                          <a:ea typeface="Meiryo UI" panose="020B0604030504040204" pitchFamily="50" charset="-128"/>
                          <a:cs typeface="Meiryo UI" panose="020B0604030504040204" pitchFamily="50" charset="-128"/>
                        </a:rPr>
                        <a:t>（</a:t>
                      </a:r>
                      <a:r>
                        <a:rPr lang="en-US" altLang="ja-JP" sz="800" b="0" i="0" u="none" strike="noStrike" dirty="0">
                          <a:solidFill>
                            <a:schemeClr val="tx1"/>
                          </a:solidFill>
                          <a:effectLst/>
                          <a:latin typeface="Meiryo UI" panose="020B0604030504040204" pitchFamily="50" charset="-128"/>
                          <a:ea typeface="Meiryo UI" panose="020B0604030504040204" pitchFamily="50" charset="-128"/>
                          <a:cs typeface="Meiryo UI" panose="020B0604030504040204" pitchFamily="50" charset="-128"/>
                        </a:rPr>
                        <a:t>9:00-11:30</a:t>
                      </a:r>
                      <a:r>
                        <a:rPr lang="ja-JP" altLang="en-US" sz="800" b="0" i="0" u="none" strike="noStrike" dirty="0" err="1">
                          <a:solidFill>
                            <a:schemeClr val="tx1"/>
                          </a:solidFill>
                          <a:effectLst/>
                          <a:latin typeface="Meiryo UI" panose="020B0604030504040204" pitchFamily="50" charset="-128"/>
                          <a:ea typeface="Meiryo UI" panose="020B0604030504040204" pitchFamily="50" charset="-128"/>
                          <a:cs typeface="Meiryo UI" panose="020B0604030504040204" pitchFamily="50" charset="-128"/>
                        </a:rPr>
                        <a:t>、</a:t>
                      </a:r>
                      <a:r>
                        <a:rPr lang="en-US" altLang="ja-JP" sz="800" b="0" i="0" u="none" strike="noStrike" dirty="0">
                          <a:solidFill>
                            <a:schemeClr val="tx1"/>
                          </a:solidFill>
                          <a:effectLst/>
                          <a:latin typeface="Meiryo UI" panose="020B0604030504040204" pitchFamily="50" charset="-128"/>
                          <a:ea typeface="Meiryo UI" panose="020B0604030504040204" pitchFamily="50" charset="-128"/>
                          <a:cs typeface="Meiryo UI" panose="020B0604030504040204" pitchFamily="50" charset="-128"/>
                        </a:rPr>
                        <a:t>12:30-15:00</a:t>
                      </a:r>
                      <a:r>
                        <a:rPr lang="ja-JP" altLang="en-US" sz="800" b="0" i="0" u="none" strike="noStrike" dirty="0">
                          <a:solidFill>
                            <a:schemeClr val="tx1"/>
                          </a:solidFill>
                          <a:effectLst/>
                          <a:latin typeface="Meiryo UI" panose="020B0604030504040204" pitchFamily="50" charset="-128"/>
                          <a:ea typeface="Meiryo UI" panose="020B0604030504040204" pitchFamily="50" charset="-128"/>
                          <a:cs typeface="Meiryo UI" panose="020B0604030504040204" pitchFamily="50" charset="-128"/>
                        </a:rPr>
                        <a:t>）</a:t>
                      </a:r>
                      <a:endParaRPr lang="zh-TW" altLang="en-US" sz="800" b="0" i="0" u="none" strike="noStrike" dirty="0">
                        <a:solidFill>
                          <a:schemeClr val="tx1"/>
                        </a:solidFill>
                        <a:effectLst/>
                        <a:latin typeface="Meiryo UI" panose="020B0604030504040204" pitchFamily="50" charset="-128"/>
                        <a:ea typeface="Meiryo UI" panose="020B0604030504040204" pitchFamily="50" charset="-128"/>
                        <a:cs typeface="Meiryo UI" panose="020B0604030504040204" pitchFamily="50" charset="-128"/>
                      </a:endParaRP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8EDEC"/>
                    </a:solidFill>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証券会社などが決める時間内</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a:noFill/>
                    </a:lnB>
                  </a:tcPr>
                </a:tc>
                <a:tc rowSpan="2">
                  <a:txBody>
                    <a:bodyPr/>
                    <a:lstStyle/>
                    <a:p>
                      <a:pPr algn="ctr" rtl="0" fontAlgn="ctr"/>
                      <a:r>
                        <a:rPr lang="zh-TW" altLang="en-US" sz="800" b="0" i="0" u="none" strike="noStrike">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取引所立会時間</a:t>
                      </a:r>
                    </a:p>
                  </a:txBody>
                  <a:tcPr marL="9314" marR="9314" marT="9314" marB="0" anchor="ctr">
                    <a:lnL w="6350" cap="flat" cmpd="sng" algn="ctr">
                      <a:solidFill>
                        <a:srgbClr val="000000"/>
                      </a:solidFill>
                      <a:prstDash val="dot"/>
                      <a:round/>
                      <a:headEnd type="none" w="med" len="med"/>
                      <a:tailEnd type="none" w="med" len="med"/>
                    </a:lnL>
                    <a:lnR>
                      <a:noFill/>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0"/>
                  </a:ext>
                </a:extLst>
              </a:tr>
              <a:tr h="168745">
                <a:tc vMerge="1">
                  <a:txBody>
                    <a:bodyPr/>
                    <a:lstStyle/>
                    <a:p>
                      <a:endParaRPr kumimoji="1" lang="ja-JP" altLang="en-US"/>
                    </a:p>
                  </a:txBody>
                  <a:tcPr/>
                </a:tc>
                <a:tc vMerge="1">
                  <a:txBody>
                    <a:bodyPr/>
                    <a:lstStyle/>
                    <a:p>
                      <a:endParaRPr kumimoji="1" lang="ja-JP" altLang="en-US"/>
                    </a:p>
                  </a:txBody>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（１日１回）</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a:noFill/>
                    </a:lnT>
                    <a:lnB w="9525" cap="flat" cmpd="sng" algn="ctr">
                      <a:solidFill>
                        <a:schemeClr val="tx1"/>
                      </a:solidFill>
                      <a:prstDash val="solid"/>
                      <a:round/>
                      <a:headEnd type="none" w="med" len="med"/>
                      <a:tailEnd type="none" w="med" len="med"/>
                    </a:lnB>
                  </a:tcPr>
                </a:tc>
                <a:tc vMerge="1">
                  <a:txBody>
                    <a:bodyPr/>
                    <a:lstStyle/>
                    <a:p>
                      <a:endParaRPr kumimoji="1" lang="ja-JP" altLang="en-US"/>
                    </a:p>
                  </a:txBody>
                  <a:tcPr/>
                </a:tc>
                <a:extLst>
                  <a:ext uri="{0D108BD9-81ED-4DB2-BD59-A6C34878D82A}">
                    <a16:rowId xmlns:a16="http://schemas.microsoft.com/office/drawing/2014/main" val="10001"/>
                  </a:ext>
                </a:extLst>
              </a:tr>
              <a:tr h="168745">
                <a:tc rowSpan="2">
                  <a:txBody>
                    <a:bodyPr/>
                    <a:lstStyle/>
                    <a:p>
                      <a:pPr algn="ctr" rtl="0" fontAlgn="ctr"/>
                      <a:r>
                        <a:rPr lang="ja-JP" altLang="en-US" sz="9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取引の値段は？</a:t>
                      </a:r>
                    </a:p>
                  </a:txBody>
                  <a:tcPr marL="9314" marR="9314" marT="9314" marB="0" anchor="ctr">
                    <a:lnL>
                      <a:noFill/>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FFFE1"/>
                    </a:solidFill>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市場価格</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a:noFill/>
                    </a:lnB>
                    <a:solidFill>
                      <a:srgbClr val="F8EDEC"/>
                    </a:solidFill>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当日の基準価額</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a:noFill/>
                    </a:lnB>
                  </a:tcPr>
                </a:tc>
                <a:tc>
                  <a:txBody>
                    <a:bodyPr/>
                    <a:lstStyle/>
                    <a:p>
                      <a:pPr algn="ctr" rtl="0" fontAlgn="ctr"/>
                      <a:r>
                        <a:rPr lang="ja-JP" altLang="en-US" sz="800" b="0" i="0" u="none" strike="noStrike">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市場価格</a:t>
                      </a:r>
                    </a:p>
                  </a:txBody>
                  <a:tcPr marL="9314" marR="9314" marT="9314" marB="0" anchor="ctr">
                    <a:lnL w="6350" cap="flat" cmpd="sng" algn="ctr">
                      <a:solidFill>
                        <a:srgbClr val="000000"/>
                      </a:solidFill>
                      <a:prstDash val="dot"/>
                      <a:round/>
                      <a:headEnd type="none" w="med" len="med"/>
                      <a:tailEnd type="none" w="med" len="med"/>
                    </a:lnL>
                    <a:lnR>
                      <a:noFill/>
                    </a:lnR>
                    <a:lnT w="9525" cap="flat" cmpd="sng" algn="ctr">
                      <a:solidFill>
                        <a:schemeClr val="tx1"/>
                      </a:solidFill>
                      <a:prstDash val="solid"/>
                      <a:round/>
                      <a:headEnd type="none" w="med" len="med"/>
                      <a:tailEnd type="none" w="med" len="med"/>
                    </a:lnT>
                    <a:lnB>
                      <a:noFill/>
                    </a:lnB>
                  </a:tcPr>
                </a:tc>
                <a:extLst>
                  <a:ext uri="{0D108BD9-81ED-4DB2-BD59-A6C34878D82A}">
                    <a16:rowId xmlns:a16="http://schemas.microsoft.com/office/drawing/2014/main" val="10002"/>
                  </a:ext>
                </a:extLst>
              </a:tr>
              <a:tr h="168745">
                <a:tc vMerge="1">
                  <a:txBody>
                    <a:bodyPr/>
                    <a:lstStyle/>
                    <a:p>
                      <a:endParaRPr kumimoji="1" lang="ja-JP" altLang="en-US"/>
                    </a:p>
                  </a:txBody>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（リアルタイムで変動）</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a:noFill/>
                    </a:lnT>
                    <a:lnB w="9525" cap="flat" cmpd="sng" algn="ctr">
                      <a:solidFill>
                        <a:schemeClr val="tx1"/>
                      </a:solidFill>
                      <a:prstDash val="solid"/>
                      <a:round/>
                      <a:headEnd type="none" w="med" len="med"/>
                      <a:tailEnd type="none" w="med" len="med"/>
                    </a:lnB>
                    <a:solidFill>
                      <a:srgbClr val="F8EDEC"/>
                    </a:solidFill>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（申込み時点では未定）</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a:noFill/>
                    </a:lnT>
                    <a:lnB w="9525" cap="flat" cmpd="sng" algn="ctr">
                      <a:solidFill>
                        <a:schemeClr val="tx1"/>
                      </a:solidFill>
                      <a:prstDash val="solid"/>
                      <a:round/>
                      <a:headEnd type="none" w="med" len="med"/>
                      <a:tailEnd type="none" w="med" len="med"/>
                    </a:lnB>
                  </a:tcPr>
                </a:tc>
                <a:tc>
                  <a:txBody>
                    <a:bodyPr/>
                    <a:lstStyle/>
                    <a:p>
                      <a:pPr algn="ctr" rtl="0" fontAlgn="ctr"/>
                      <a:r>
                        <a:rPr lang="ja-JP" altLang="en-US" sz="800" b="0" i="0" u="none" strike="noStrike"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（リアルタイムで変動）</a:t>
                      </a:r>
                    </a:p>
                  </a:txBody>
                  <a:tcPr marL="9314" marR="9314" marT="9314" marB="0" anchor="ctr">
                    <a:lnL w="6350" cap="flat" cmpd="sng" algn="ctr">
                      <a:solidFill>
                        <a:srgbClr val="000000"/>
                      </a:solidFill>
                      <a:prstDash val="dot"/>
                      <a:round/>
                      <a:headEnd type="none" w="med" len="med"/>
                      <a:tailEnd type="none" w="med" len="med"/>
                    </a:lnL>
                    <a:lnR>
                      <a:noFill/>
                    </a:lnR>
                    <a:lnT>
                      <a:noFill/>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3"/>
                  </a:ext>
                </a:extLst>
              </a:tr>
              <a:tr h="322458">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発注方法は？</a:t>
                      </a:r>
                    </a:p>
                  </a:txBody>
                  <a:tcPr marL="9314" marR="9314" marT="9314" marB="0" anchor="ctr">
                    <a:lnL>
                      <a:noFill/>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FFFE1"/>
                    </a:solidFill>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証券会社にて</a:t>
                      </a:r>
                      <a:endParaRPr kumimoji="1" lang="en-US" altLang="ja-JP"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endParaRPr>
                    </a:p>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指値・成行注文など</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8EDEC"/>
                    </a:solidFill>
                  </a:tcPr>
                </a:tc>
                <a:tc>
                  <a:txBody>
                    <a:bodyPr/>
                    <a:lstStyle/>
                    <a:p>
                      <a:pPr marL="0" marR="0" indent="0" algn="ctr" defTabSz="914400" rtl="0" eaLnBrk="1" fontAlgn="ctr" latinLnBrk="0" hangingPunct="1">
                        <a:lnSpc>
                          <a:spcPct val="100000"/>
                        </a:lnSpc>
                        <a:spcBef>
                          <a:spcPts val="0"/>
                        </a:spcBef>
                        <a:spcAft>
                          <a:spcPts val="0"/>
                        </a:spcAft>
                        <a:buClrTx/>
                        <a:buSzTx/>
                        <a:buFontTx/>
                        <a:buNone/>
                        <a:tabLst/>
                        <a:defRPr/>
                      </a:pPr>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特定の取扱証券会社、</a:t>
                      </a:r>
                      <a:endParaRPr kumimoji="1" lang="en-US" altLang="ja-JP"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endParaRPr>
                    </a:p>
                    <a:p>
                      <a:pPr marL="0" marR="0" indent="0" algn="ctr" defTabSz="914400" rtl="0" eaLnBrk="1" fontAlgn="ctr" latinLnBrk="0" hangingPunct="1">
                        <a:lnSpc>
                          <a:spcPct val="100000"/>
                        </a:lnSpc>
                        <a:spcBef>
                          <a:spcPts val="0"/>
                        </a:spcBef>
                        <a:spcAft>
                          <a:spcPts val="0"/>
                        </a:spcAft>
                        <a:buClrTx/>
                        <a:buSzTx/>
                        <a:buFontTx/>
                        <a:buNone/>
                        <a:tabLst/>
                        <a:defRPr/>
                      </a:pPr>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銀行などで申込み</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証券会社にて</a:t>
                      </a:r>
                      <a:endParaRPr kumimoji="1" lang="en-US" altLang="ja-JP"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endParaRPr>
                    </a:p>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指値・成行注文など</a:t>
                      </a:r>
                    </a:p>
                  </a:txBody>
                  <a:tcPr marL="9314" marR="9314" marT="9314" marB="0" anchor="ctr">
                    <a:lnL w="6350" cap="flat" cmpd="sng" algn="ctr">
                      <a:solidFill>
                        <a:srgbClr val="000000"/>
                      </a:solidFill>
                      <a:prstDash val="dot"/>
                      <a:round/>
                      <a:headEnd type="none" w="med" len="med"/>
                      <a:tailEnd type="none" w="med" len="med"/>
                    </a:lnL>
                    <a:lnR>
                      <a:noFill/>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4"/>
                  </a:ext>
                </a:extLst>
              </a:tr>
              <a:tr h="322458">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どこで取引できる？</a:t>
                      </a:r>
                    </a:p>
                  </a:txBody>
                  <a:tcPr marL="9314" marR="9314" marT="9314" marB="0" anchor="ctr">
                    <a:lnL>
                      <a:noFill/>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FFFE1"/>
                    </a:solidFill>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証券会社</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8EDEC"/>
                    </a:solidFill>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特定の取扱証券会社、銀行など</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証券会社</a:t>
                      </a:r>
                    </a:p>
                  </a:txBody>
                  <a:tcPr marL="9314" marR="9314" marT="9314" marB="0" anchor="ctr">
                    <a:lnL w="6350" cap="flat" cmpd="sng" algn="ctr">
                      <a:solidFill>
                        <a:srgbClr val="000000"/>
                      </a:solidFill>
                      <a:prstDash val="dot"/>
                      <a:round/>
                      <a:headEnd type="none" w="med" len="med"/>
                      <a:tailEnd type="none" w="med" len="med"/>
                    </a:lnL>
                    <a:lnR>
                      <a:noFill/>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5"/>
                  </a:ext>
                </a:extLst>
              </a:tr>
              <a:tr h="322458">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信託報酬は？</a:t>
                      </a:r>
                    </a:p>
                  </a:txBody>
                  <a:tcPr marL="9314" marR="9314" marT="9314" marB="0" anchor="ctr">
                    <a:lnL>
                      <a:noFill/>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FFFE1"/>
                    </a:solidFill>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あり</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solidFill>
                      <a:srgbClr val="F8EDEC"/>
                    </a:solidFill>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あり</a:t>
                      </a:r>
                    </a:p>
                  </a:txBody>
                  <a:tcPr marL="9314" marR="9314" marT="9314" marB="0" anchor="ctr">
                    <a:lnL w="6350" cap="flat" cmpd="sng" algn="ctr">
                      <a:solidFill>
                        <a:srgbClr val="000000"/>
                      </a:solidFill>
                      <a:prstDash val="dot"/>
                      <a:round/>
                      <a:headEnd type="none" w="med" len="med"/>
                      <a:tailEnd type="none" w="med" len="med"/>
                    </a:lnL>
                    <a:lnR w="6350" cap="flat" cmpd="sng" algn="ctr">
                      <a:solidFill>
                        <a:srgbClr val="000000"/>
                      </a:solidFill>
                      <a:prstDash val="dot"/>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tc>
                  <a:txBody>
                    <a:bodyPr/>
                    <a:lstStyle/>
                    <a:p>
                      <a:pPr marL="0" algn="ctr" defTabSz="914400" rtl="0" eaLnBrk="1" fontAlgn="ctr" latinLnBrk="0" hangingPunct="1"/>
                      <a:r>
                        <a:rPr kumimoji="1" lang="ja-JP" altLang="en-US" sz="800" b="0" i="0" u="none" strike="noStrike" kern="1200" dirty="0">
                          <a:solidFill>
                            <a:srgbClr val="000000"/>
                          </a:solidFill>
                          <a:effectLst/>
                          <a:latin typeface="Meiryo UI" panose="020B0604030504040204" pitchFamily="50" charset="-128"/>
                          <a:ea typeface="Meiryo UI" panose="020B0604030504040204" pitchFamily="50" charset="-128"/>
                          <a:cs typeface="Meiryo UI" panose="020B0604030504040204" pitchFamily="50" charset="-128"/>
                        </a:rPr>
                        <a:t>なし</a:t>
                      </a:r>
                    </a:p>
                  </a:txBody>
                  <a:tcPr marL="9314" marR="9314" marT="9314" marB="0" anchor="ctr">
                    <a:lnL w="6350" cap="flat" cmpd="sng" algn="ctr">
                      <a:solidFill>
                        <a:srgbClr val="000000"/>
                      </a:solidFill>
                      <a:prstDash val="dot"/>
                      <a:round/>
                      <a:headEnd type="none" w="med" len="med"/>
                      <a:tailEnd type="none" w="med" len="med"/>
                    </a:lnL>
                    <a:lnR>
                      <a:noFill/>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0006"/>
                  </a:ext>
                </a:extLst>
              </a:tr>
            </a:tbl>
          </a:graphicData>
        </a:graphic>
      </p:graphicFrame>
      <p:sp>
        <p:nvSpPr>
          <p:cNvPr id="41" name="角丸四角形 40"/>
          <p:cNvSpPr/>
          <p:nvPr/>
        </p:nvSpPr>
        <p:spPr>
          <a:xfrm>
            <a:off x="3465004" y="748506"/>
            <a:ext cx="1486815" cy="360040"/>
          </a:xfrm>
          <a:prstGeom prst="roundRect">
            <a:avLst/>
          </a:prstGeom>
          <a:solidFill>
            <a:schemeClr val="bg1">
              <a:lumMod val="65000"/>
            </a:schemeClr>
          </a:solidFill>
          <a:ln>
            <a:noFill/>
          </a:ln>
        </p:spPr>
        <p:txBody>
          <a:bodyPr wrap="none" anchor="ctr"/>
          <a:lstStyle/>
          <a:p>
            <a:pPr algn="ctr"/>
            <a:r>
              <a:rPr lang="ja-JP" altLang="en-US" sz="15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投資信託</a:t>
            </a:r>
            <a:endParaRPr lang="en-US" altLang="ja-JP" sz="1500" b="1" dirty="0">
              <a:solidFill>
                <a:schemeClr val="bg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2" name="角丸四角形 41"/>
          <p:cNvSpPr/>
          <p:nvPr/>
        </p:nvSpPr>
        <p:spPr>
          <a:xfrm>
            <a:off x="5013176" y="748506"/>
            <a:ext cx="1486815" cy="360040"/>
          </a:xfrm>
          <a:prstGeom prst="roundRect">
            <a:avLst/>
          </a:prstGeom>
          <a:solidFill>
            <a:schemeClr val="bg1">
              <a:lumMod val="65000"/>
            </a:schemeClr>
          </a:solidFill>
          <a:ln>
            <a:noFill/>
          </a:ln>
        </p:spPr>
        <p:txBody>
          <a:bodyPr wrap="none" anchor="ctr"/>
          <a:lstStyle/>
          <a:p>
            <a:pPr algn="ctr"/>
            <a:r>
              <a:rPr lang="ja-JP" altLang="en-US" sz="15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株式</a:t>
            </a:r>
            <a:endParaRPr lang="en-US" altLang="ja-JP" sz="1500" b="1" dirty="0">
              <a:solidFill>
                <a:schemeClr val="bg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3" name="テキスト ボックス 42"/>
          <p:cNvSpPr txBox="1"/>
          <p:nvPr/>
        </p:nvSpPr>
        <p:spPr>
          <a:xfrm>
            <a:off x="188640" y="402987"/>
            <a:ext cx="6480720" cy="415498"/>
          </a:xfrm>
          <a:prstGeom prst="rect">
            <a:avLst/>
          </a:prstGeom>
          <a:noFill/>
        </p:spPr>
        <p:txBody>
          <a:bodyPr wrap="square" rtlCol="0">
            <a:spAutoFit/>
          </a:bodyPr>
          <a:lstStyle/>
          <a:p>
            <a:r>
              <a:rPr lang="en-US" altLang="ja-JP" sz="100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latin typeface="Meiryo UI" panose="020B0604030504040204" pitchFamily="50" charset="-128"/>
                <a:ea typeface="Meiryo UI" panose="020B0604030504040204" pitchFamily="50" charset="-128"/>
                <a:cs typeface="Meiryo UI" panose="020B0604030504040204" pitchFamily="50" charset="-128"/>
              </a:rPr>
              <a:t>は、投資信託と株式、双方の特性を兼ね備えた商品です。相場を見ながらリアルタイムで売買することができるだけでなく、手軽に分散投資が可能です。</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52" name="テキスト ボックス 51"/>
          <p:cNvSpPr txBox="1"/>
          <p:nvPr/>
        </p:nvSpPr>
        <p:spPr>
          <a:xfrm>
            <a:off x="260648" y="4618561"/>
            <a:ext cx="1224135" cy="276999"/>
          </a:xfrm>
          <a:prstGeom prst="rect">
            <a:avLst/>
          </a:prstGeom>
          <a:noFill/>
        </p:spPr>
        <p:txBody>
          <a:bodyPr wrap="square" rtlCol="0">
            <a:spAutoFit/>
          </a:bodyPr>
          <a:lstStyle/>
          <a:p>
            <a:r>
              <a:rPr kumimoji="1" lang="en-US" altLang="ja-JP"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5. </a:t>
            </a:r>
            <a:r>
              <a:rPr kumimoji="1" lang="ja-JP" altLang="en-US" sz="1200" b="1" dirty="0">
                <a:solidFill>
                  <a:srgbClr val="C00000"/>
                </a:solidFill>
                <a:latin typeface="Meiryo UI" panose="020B0604030504040204" pitchFamily="50" charset="-128"/>
                <a:ea typeface="Meiryo UI" panose="020B0604030504040204" pitchFamily="50" charset="-128"/>
                <a:cs typeface="Meiryo UI" panose="020B0604030504040204" pitchFamily="50" charset="-128"/>
              </a:rPr>
              <a:t>信用リスク</a:t>
            </a:r>
          </a:p>
        </p:txBody>
      </p:sp>
      <p:cxnSp>
        <p:nvCxnSpPr>
          <p:cNvPr id="53" name="直線コネクタ 52"/>
          <p:cNvCxnSpPr/>
          <p:nvPr/>
        </p:nvCxnSpPr>
        <p:spPr>
          <a:xfrm>
            <a:off x="365000" y="4520952"/>
            <a:ext cx="5040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4" name="直線コネクタ 53"/>
          <p:cNvCxnSpPr/>
          <p:nvPr/>
        </p:nvCxnSpPr>
        <p:spPr>
          <a:xfrm>
            <a:off x="365000" y="4895562"/>
            <a:ext cx="5040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5" name="テキスト ボックス 54"/>
          <p:cNvSpPr txBox="1"/>
          <p:nvPr/>
        </p:nvSpPr>
        <p:spPr>
          <a:xfrm>
            <a:off x="1484783" y="4535519"/>
            <a:ext cx="5015207" cy="369332"/>
          </a:xfrm>
          <a:prstGeom prst="rect">
            <a:avLst/>
          </a:prstGeom>
          <a:noFill/>
        </p:spPr>
        <p:txBody>
          <a:bodyPr wrap="square" rtlCol="0">
            <a:spAutoFit/>
          </a:bodyPr>
          <a:lstStyle/>
          <a:p>
            <a:r>
              <a:rPr lang="ja-JP" altLang="en-US" sz="900" dirty="0">
                <a:latin typeface="Meiryo UI" panose="020B0604030504040204" pitchFamily="50" charset="-128"/>
                <a:ea typeface="Meiryo UI" panose="020B0604030504040204" pitchFamily="50" charset="-128"/>
                <a:cs typeface="Meiryo UI" panose="020B0604030504040204" pitchFamily="50" charset="-128"/>
              </a:rPr>
              <a:t>リンク債や</a:t>
            </a:r>
            <a:r>
              <a:rPr lang="en-US" altLang="ja-JP" sz="900" dirty="0">
                <a:latin typeface="Meiryo UI" panose="020B0604030504040204" pitchFamily="50" charset="-128"/>
                <a:ea typeface="Meiryo UI" panose="020B0604030504040204" pitchFamily="50" charset="-128"/>
                <a:cs typeface="Meiryo UI" panose="020B0604030504040204" pitchFamily="50" charset="-128"/>
              </a:rPr>
              <a:t>OTC</a:t>
            </a:r>
            <a:r>
              <a:rPr lang="ja-JP" altLang="en-US" sz="900" dirty="0">
                <a:latin typeface="Meiryo UI" panose="020B0604030504040204" pitchFamily="50" charset="-128"/>
                <a:ea typeface="Meiryo UI" panose="020B0604030504040204" pitchFamily="50" charset="-128"/>
                <a:cs typeface="Meiryo UI" panose="020B0604030504040204" pitchFamily="50" charset="-128"/>
              </a:rPr>
              <a:t>デリバティブ取引に投資するものがあります。</a:t>
            </a:r>
            <a:endParaRPr lang="en-US" altLang="ja-JP" sz="9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900" dirty="0">
                <a:latin typeface="Meiryo UI" panose="020B0604030504040204" pitchFamily="50" charset="-128"/>
                <a:ea typeface="Meiryo UI" panose="020B0604030504040204" pitchFamily="50" charset="-128"/>
                <a:cs typeface="Meiryo UI" panose="020B0604030504040204" pitchFamily="50" charset="-128"/>
              </a:rPr>
              <a:t>これらについては信用リスクが存在します。</a:t>
            </a:r>
          </a:p>
        </p:txBody>
      </p:sp>
      <p:sp>
        <p:nvSpPr>
          <p:cNvPr id="56" name="Rectangle 9"/>
          <p:cNvSpPr>
            <a:spLocks noChangeArrowheads="1"/>
          </p:cNvSpPr>
          <p:nvPr/>
        </p:nvSpPr>
        <p:spPr bwMode="auto">
          <a:xfrm flipH="1">
            <a:off x="69977" y="5241032"/>
            <a:ext cx="6718046" cy="28800"/>
          </a:xfrm>
          <a:prstGeom prst="rect">
            <a:avLst/>
          </a:prstGeom>
          <a:gradFill>
            <a:gsLst>
              <a:gs pos="0">
                <a:srgbClr val="FF0000"/>
              </a:gs>
              <a:gs pos="24000">
                <a:srgbClr val="FF0000"/>
              </a:gs>
              <a:gs pos="100000">
                <a:srgbClr val="730000"/>
              </a:gs>
            </a:gsLst>
            <a:lin ang="0" scaled="0"/>
          </a:gradFill>
          <a:ln>
            <a:noFill/>
          </a:ln>
        </p:spPr>
        <p:txBody>
          <a:bodyPr wrap="none" anchor="ctr"/>
          <a:lstStyle>
            <a:lvl1pPr>
              <a:defRPr sz="1400">
                <a:solidFill>
                  <a:schemeClr val="tx1"/>
                </a:solidFill>
                <a:latin typeface="ＭＳ Ｐゴシック" pitchFamily="50" charset="-128"/>
                <a:ea typeface="ＭＳ Ｐゴシック" pitchFamily="50" charset="-128"/>
              </a:defRPr>
            </a:lvl1pPr>
            <a:lvl2pPr marL="742950" indent="-285750">
              <a:defRPr sz="1400">
                <a:solidFill>
                  <a:schemeClr val="tx1"/>
                </a:solidFill>
                <a:latin typeface="ＭＳ Ｐゴシック" pitchFamily="50" charset="-128"/>
                <a:ea typeface="ＭＳ Ｐゴシック" pitchFamily="50" charset="-128"/>
              </a:defRPr>
            </a:lvl2pPr>
            <a:lvl3pPr marL="1143000" indent="-228600">
              <a:defRPr sz="1400">
                <a:solidFill>
                  <a:schemeClr val="tx1"/>
                </a:solidFill>
                <a:latin typeface="ＭＳ Ｐゴシック" pitchFamily="50" charset="-128"/>
                <a:ea typeface="ＭＳ Ｐゴシック" pitchFamily="50" charset="-128"/>
              </a:defRPr>
            </a:lvl3pPr>
            <a:lvl4pPr marL="1600200" indent="-228600">
              <a:defRPr sz="1400">
                <a:solidFill>
                  <a:schemeClr val="tx1"/>
                </a:solidFill>
                <a:latin typeface="ＭＳ Ｐゴシック" pitchFamily="50" charset="-128"/>
                <a:ea typeface="ＭＳ Ｐゴシック" pitchFamily="50" charset="-128"/>
              </a:defRPr>
            </a:lvl4pPr>
            <a:lvl5pPr marL="2057400" indent="-228600">
              <a:defRPr sz="1400">
                <a:solidFill>
                  <a:schemeClr val="tx1"/>
                </a:solidFill>
                <a:latin typeface="ＭＳ Ｐゴシック" pitchFamily="50" charset="-128"/>
                <a:ea typeface="ＭＳ Ｐゴシック" pitchFamily="50" charset="-128"/>
              </a:defRPr>
            </a:lvl5pPr>
            <a:lvl6pPr marL="25146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6pPr>
            <a:lvl7pPr marL="29718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7pPr>
            <a:lvl8pPr marL="34290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8pPr>
            <a:lvl9pPr marL="3886200" indent="-228600" eaLnBrk="0" fontAlgn="base" hangingPunct="0">
              <a:spcBef>
                <a:spcPct val="0"/>
              </a:spcBef>
              <a:spcAft>
                <a:spcPct val="0"/>
              </a:spcAft>
              <a:buClr>
                <a:srgbClr val="074B88"/>
              </a:buClr>
              <a:buSzPct val="80000"/>
              <a:buFont typeface="Wingdings" pitchFamily="2" charset="2"/>
              <a:defRPr sz="1400">
                <a:solidFill>
                  <a:schemeClr val="tx1"/>
                </a:solidFill>
                <a:latin typeface="ＭＳ Ｐゴシック" pitchFamily="50" charset="-128"/>
                <a:ea typeface="ＭＳ Ｐゴシック" pitchFamily="50" charset="-128"/>
              </a:defRPr>
            </a:lvl9pPr>
          </a:lstStyle>
          <a:p>
            <a:pPr>
              <a:defRPr/>
            </a:pPr>
            <a:endParaRPr lang="ja-JP" altLang="en-US" sz="12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57" name="テキスト ボックス 56"/>
          <p:cNvSpPr txBox="1"/>
          <p:nvPr/>
        </p:nvSpPr>
        <p:spPr>
          <a:xfrm>
            <a:off x="69977" y="4931278"/>
            <a:ext cx="6718046" cy="338554"/>
          </a:xfrm>
          <a:prstGeom prst="rect">
            <a:avLst/>
          </a:prstGeom>
          <a:noFill/>
        </p:spPr>
        <p:txBody>
          <a:bodyPr wrap="square" rtlCol="0">
            <a:spAutoFit/>
          </a:bodyPr>
          <a:lstStyle/>
          <a:p>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6.</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 </a:t>
            </a:r>
            <a:r>
              <a:rPr kumimoji="1" lang="en-US" altLang="ja-JP" sz="1600" b="1" dirty="0">
                <a:latin typeface="Meiryo UI" panose="020B0604030504040204" pitchFamily="50" charset="-128"/>
                <a:ea typeface="Meiryo UI" panose="020B0604030504040204" pitchFamily="50" charset="-128"/>
                <a:cs typeface="Meiryo UI" panose="020B0604030504040204" pitchFamily="50" charset="-128"/>
              </a:rPr>
              <a:t>ETF</a:t>
            </a:r>
            <a:r>
              <a:rPr kumimoji="1" lang="ja-JP" altLang="en-US" sz="1600" b="1" dirty="0">
                <a:latin typeface="Meiryo UI" panose="020B0604030504040204" pitchFamily="50" charset="-128"/>
                <a:ea typeface="Meiryo UI" panose="020B0604030504040204" pitchFamily="50" charset="-128"/>
                <a:cs typeface="Meiryo UI" panose="020B0604030504040204" pitchFamily="50" charset="-128"/>
              </a:rPr>
              <a:t>の情報を収集するには？</a:t>
            </a:r>
          </a:p>
        </p:txBody>
      </p:sp>
      <p:sp>
        <p:nvSpPr>
          <p:cNvPr id="58" name="正方形/長方形 57"/>
          <p:cNvSpPr/>
          <p:nvPr/>
        </p:nvSpPr>
        <p:spPr>
          <a:xfrm>
            <a:off x="69976" y="5284465"/>
            <a:ext cx="4439144" cy="2485296"/>
          </a:xfrm>
          <a:prstGeom prst="rect">
            <a:avLst/>
          </a:prstGeom>
        </p:spPr>
        <p:txBody>
          <a:bodyPr wrap="square">
            <a:spAutoFit/>
          </a:bodyPr>
          <a:lstStyle/>
          <a:p>
            <a:r>
              <a:rPr lang="ja-JP" altLang="en-US" sz="1050" dirty="0">
                <a:latin typeface="Meiryo UI" panose="020B0604030504040204" pitchFamily="50" charset="-128"/>
                <a:ea typeface="Meiryo UI" panose="020B0604030504040204" pitchFamily="50" charset="-128"/>
                <a:cs typeface="Meiryo UI" panose="020B0604030504040204" pitchFamily="50" charset="-128"/>
              </a:rPr>
              <a:t>・ </a:t>
            </a:r>
            <a:r>
              <a:rPr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50" dirty="0">
                <a:latin typeface="Meiryo UI" panose="020B0604030504040204" pitchFamily="50" charset="-128"/>
                <a:ea typeface="Meiryo UI" panose="020B0604030504040204" pitchFamily="50" charset="-128"/>
                <a:cs typeface="Meiryo UI" panose="020B0604030504040204" pitchFamily="50" charset="-128"/>
              </a:rPr>
              <a:t>銘柄一覧（コストや各銘柄の情報（右図））</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85725"/>
            <a:r>
              <a:rPr lang="en-US" altLang="ja-JP" sz="1000" dirty="0">
                <a:latin typeface="Meiryo UI" panose="020B0604030504040204" pitchFamily="50" charset="-128"/>
                <a:ea typeface="Meiryo UI" panose="020B0604030504040204" pitchFamily="50" charset="-128"/>
                <a:cs typeface="Meiryo UI" panose="020B0604030504040204" pitchFamily="50" charset="-128"/>
                <a:hlinkClick r:id="rId3"/>
              </a:rPr>
              <a:t>https://www.jpx.co.jp/equities/products/etfs/issues/01.html</a:t>
            </a:r>
            <a:endParaRPr lang="en-US" altLang="ja-JP" sz="1000" dirty="0">
              <a:latin typeface="Meiryo UI" panose="020B0604030504040204" pitchFamily="50" charset="-128"/>
              <a:ea typeface="Meiryo UI" panose="020B0604030504040204" pitchFamily="50" charset="-128"/>
              <a:cs typeface="Meiryo UI" panose="020B0604030504040204" pitchFamily="50" charset="-128"/>
            </a:endParaRPr>
          </a:p>
          <a:p>
            <a:pPr marL="85725"/>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a:spcBef>
                <a:spcPts val="1200"/>
              </a:spcBef>
            </a:pPr>
            <a:r>
              <a:rPr lang="ja-JP" altLang="en-US" sz="1050" dirty="0">
                <a:latin typeface="Meiryo UI" panose="020B0604030504040204" pitchFamily="50" charset="-128"/>
                <a:ea typeface="Meiryo UI" panose="020B0604030504040204" pitchFamily="50" charset="-128"/>
                <a:cs typeface="Meiryo UI" panose="020B0604030504040204" pitchFamily="50" charset="-128"/>
              </a:rPr>
              <a:t>・ </a:t>
            </a:r>
            <a:r>
              <a:rPr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50" dirty="0">
                <a:latin typeface="Meiryo UI" panose="020B0604030504040204" pitchFamily="50" charset="-128"/>
                <a:ea typeface="Meiryo UI" panose="020B0604030504040204" pitchFamily="50" charset="-128"/>
                <a:cs typeface="Meiryo UI" panose="020B0604030504040204" pitchFamily="50" charset="-128"/>
              </a:rPr>
              <a:t>投資のリスク</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92075"/>
            <a:r>
              <a:rPr lang="en-US" altLang="ja-JP" sz="1050" dirty="0">
                <a:latin typeface="Meiryo UI" panose="020B0604030504040204" pitchFamily="50" charset="-128"/>
                <a:ea typeface="Meiryo UI" panose="020B0604030504040204" pitchFamily="50" charset="-128"/>
                <a:cs typeface="Meiryo UI" panose="020B0604030504040204" pitchFamily="50" charset="-128"/>
                <a:hlinkClick r:id="rId4"/>
              </a:rPr>
              <a:t>https://www.jpx.co.jp/equities/products/etfs/risk/index.html</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92075"/>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a:spcBef>
                <a:spcPts val="1200"/>
              </a:spcBef>
            </a:pPr>
            <a:r>
              <a:rPr lang="ja-JP" altLang="en-US" sz="1050" dirty="0">
                <a:latin typeface="Meiryo UI" panose="020B0604030504040204" pitchFamily="50" charset="-128"/>
                <a:ea typeface="Meiryo UI" panose="020B0604030504040204" pitchFamily="50" charset="-128"/>
                <a:cs typeface="Meiryo UI" panose="020B0604030504040204" pitchFamily="50" charset="-128"/>
              </a:rPr>
              <a:t>・ </a:t>
            </a:r>
            <a:r>
              <a:rPr lang="en-US" altLang="ja-JP" sz="1050"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050" dirty="0">
                <a:latin typeface="Meiryo UI" panose="020B0604030504040204" pitchFamily="50" charset="-128"/>
                <a:ea typeface="Meiryo UI" panose="020B0604030504040204" pitchFamily="50" charset="-128"/>
                <a:cs typeface="Meiryo UI" panose="020B0604030504040204" pitchFamily="50" charset="-128"/>
              </a:rPr>
              <a:t>名鑑・ガイドブック・レポートなど</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92075"/>
            <a:r>
              <a:rPr lang="en-US" altLang="ja-JP" sz="1050" dirty="0">
                <a:latin typeface="Meiryo UI" panose="020B0604030504040204" pitchFamily="50" charset="-128"/>
                <a:ea typeface="Meiryo UI" panose="020B0604030504040204" pitchFamily="50" charset="-128"/>
                <a:cs typeface="Meiryo UI" panose="020B0604030504040204" pitchFamily="50" charset="-128"/>
                <a:hlinkClick r:id="rId5"/>
              </a:rPr>
              <a:t>https://www.jpx.co.jp/equities/products/etfs/data/index.html</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92075"/>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a:spcBef>
                <a:spcPts val="1200"/>
              </a:spcBef>
            </a:pPr>
            <a:r>
              <a:rPr lang="ja-JP" altLang="en-US" sz="1050" dirty="0">
                <a:latin typeface="Meiryo UI" panose="020B0604030504040204" pitchFamily="50" charset="-128"/>
                <a:ea typeface="Meiryo UI" panose="020B0604030504040204" pitchFamily="50" charset="-128"/>
                <a:cs typeface="Meiryo UI" panose="020B0604030504040204" pitchFamily="50" charset="-128"/>
              </a:rPr>
              <a:t>・ 東証マネ部！（銘柄検索）</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85725"/>
            <a:r>
              <a:rPr lang="en-US" altLang="ja-JP" sz="1050" dirty="0">
                <a:latin typeface="Meiryo UI" panose="020B0604030504040204" pitchFamily="50" charset="-128"/>
                <a:ea typeface="Meiryo UI" panose="020B0604030504040204" pitchFamily="50" charset="-128"/>
                <a:cs typeface="Meiryo UI" panose="020B0604030504040204" pitchFamily="50" charset="-128"/>
                <a:hlinkClick r:id="rId6"/>
              </a:rPr>
              <a:t>https://money-bu-jpx.com/search/</a:t>
            </a:r>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a:p>
            <a:pPr marL="85725"/>
            <a:endParaRPr lang="en-US" altLang="ja-JP" sz="1050" dirty="0">
              <a:latin typeface="Meiryo UI" panose="020B0604030504040204" pitchFamily="50" charset="-128"/>
              <a:ea typeface="Meiryo UI" panose="020B0604030504040204" pitchFamily="50" charset="-128"/>
              <a:cs typeface="Meiryo UI" panose="020B0604030504040204" pitchFamily="50" charset="-128"/>
            </a:endParaRPr>
          </a:p>
        </p:txBody>
      </p:sp>
      <p:pic>
        <p:nvPicPr>
          <p:cNvPr id="1026"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013177" y="5415327"/>
            <a:ext cx="1656184" cy="234907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正方形/長方形 2"/>
          <p:cNvSpPr/>
          <p:nvPr/>
        </p:nvSpPr>
        <p:spPr>
          <a:xfrm>
            <a:off x="413767" y="5670426"/>
            <a:ext cx="1206202" cy="180975"/>
          </a:xfrm>
          <a:prstGeom prst="rect">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東証</a:t>
            </a:r>
            <a:r>
              <a:rPr kumimoji="1"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銘柄</a:t>
            </a:r>
            <a:endPar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4" name="正方形/長方形 43"/>
          <p:cNvSpPr/>
          <p:nvPr/>
        </p:nvSpPr>
        <p:spPr>
          <a:xfrm>
            <a:off x="1529755" y="5670426"/>
            <a:ext cx="459085" cy="180975"/>
          </a:xfrm>
          <a:prstGeom prst="rect">
            <a:avLst/>
          </a:prstGeom>
          <a:solidFill>
            <a:schemeClr val="bg1">
              <a:lumMod val="7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検索</a:t>
            </a:r>
          </a:p>
        </p:txBody>
      </p:sp>
      <p:sp>
        <p:nvSpPr>
          <p:cNvPr id="45" name="正方形/長方形 44"/>
          <p:cNvSpPr/>
          <p:nvPr/>
        </p:nvSpPr>
        <p:spPr>
          <a:xfrm>
            <a:off x="413767" y="6306294"/>
            <a:ext cx="1206202" cy="180975"/>
          </a:xfrm>
          <a:prstGeom prst="rect">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東証</a:t>
            </a:r>
            <a:r>
              <a:rPr kumimoji="1"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リスク</a:t>
            </a:r>
            <a:endPar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6" name="正方形/長方形 45"/>
          <p:cNvSpPr/>
          <p:nvPr/>
        </p:nvSpPr>
        <p:spPr>
          <a:xfrm>
            <a:off x="1529755" y="6306294"/>
            <a:ext cx="459085" cy="180975"/>
          </a:xfrm>
          <a:prstGeom prst="rect">
            <a:avLst/>
          </a:prstGeom>
          <a:solidFill>
            <a:schemeClr val="bg1">
              <a:lumMod val="7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検索</a:t>
            </a:r>
          </a:p>
        </p:txBody>
      </p:sp>
      <p:sp>
        <p:nvSpPr>
          <p:cNvPr id="47" name="正方形/長方形 46"/>
          <p:cNvSpPr/>
          <p:nvPr/>
        </p:nvSpPr>
        <p:spPr>
          <a:xfrm>
            <a:off x="413767" y="6955119"/>
            <a:ext cx="1206202" cy="180975"/>
          </a:xfrm>
          <a:prstGeom prst="rect">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東証</a:t>
            </a:r>
            <a:r>
              <a:rPr kumimoji="1"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レポート</a:t>
            </a:r>
            <a:endPar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48" name="正方形/長方形 47"/>
          <p:cNvSpPr/>
          <p:nvPr/>
        </p:nvSpPr>
        <p:spPr>
          <a:xfrm>
            <a:off x="1529755" y="6955119"/>
            <a:ext cx="459085" cy="180975"/>
          </a:xfrm>
          <a:prstGeom prst="rect">
            <a:avLst/>
          </a:prstGeom>
          <a:solidFill>
            <a:schemeClr val="bg1">
              <a:lumMod val="7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検索</a:t>
            </a:r>
          </a:p>
        </p:txBody>
      </p:sp>
      <p:sp>
        <p:nvSpPr>
          <p:cNvPr id="49" name="正方形/長方形 48"/>
          <p:cNvSpPr/>
          <p:nvPr/>
        </p:nvSpPr>
        <p:spPr>
          <a:xfrm>
            <a:off x="413766" y="7582571"/>
            <a:ext cx="1359049" cy="180975"/>
          </a:xfrm>
          <a:prstGeom prst="rect">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東証マネ部　銘柄検索</a:t>
            </a:r>
          </a:p>
        </p:txBody>
      </p:sp>
      <p:sp>
        <p:nvSpPr>
          <p:cNvPr id="50" name="正方形/長方形 49"/>
          <p:cNvSpPr/>
          <p:nvPr/>
        </p:nvSpPr>
        <p:spPr>
          <a:xfrm>
            <a:off x="1745779" y="7582571"/>
            <a:ext cx="459085" cy="180975"/>
          </a:xfrm>
          <a:prstGeom prst="rect">
            <a:avLst/>
          </a:prstGeom>
          <a:solidFill>
            <a:schemeClr val="bg1">
              <a:lumMod val="7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検索</a:t>
            </a:r>
          </a:p>
        </p:txBody>
      </p:sp>
      <p:sp>
        <p:nvSpPr>
          <p:cNvPr id="51" name="正方形/長方形 50"/>
          <p:cNvSpPr/>
          <p:nvPr/>
        </p:nvSpPr>
        <p:spPr>
          <a:xfrm flipV="1">
            <a:off x="214436" y="8036644"/>
            <a:ext cx="6482577" cy="1728192"/>
          </a:xfrm>
          <a:prstGeom prst="rect">
            <a:avLst/>
          </a:prstGeom>
          <a:noFill/>
          <a:ln w="12700">
            <a:solidFill>
              <a:schemeClr val="bg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solidFill>
                <a:srgbClr val="0070C0"/>
              </a:solidFill>
            </a:endParaRPr>
          </a:p>
        </p:txBody>
      </p:sp>
      <p:sp>
        <p:nvSpPr>
          <p:cNvPr id="59" name="正方形/長方形 58"/>
          <p:cNvSpPr/>
          <p:nvPr/>
        </p:nvSpPr>
        <p:spPr>
          <a:xfrm>
            <a:off x="249236" y="8121352"/>
            <a:ext cx="6524225" cy="246221"/>
          </a:xfrm>
          <a:prstGeom prst="rect">
            <a:avLst/>
          </a:prstGeom>
        </p:spPr>
        <p:txBody>
          <a:bodyPr wrap="square">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自由記入欄（業者情報等の法定記載事項を記載してください）</a:t>
            </a:r>
          </a:p>
        </p:txBody>
      </p:sp>
      <p:pic>
        <p:nvPicPr>
          <p:cNvPr id="60" name="Picture 2">
            <a:extLst>
              <a:ext uri="{FF2B5EF4-FFF2-40B4-BE49-F238E27FC236}">
                <a16:creationId xmlns:a16="http://schemas.microsoft.com/office/drawing/2014/main" id="{D3BEA4C0-4B68-45F0-BCBD-ED8A72C95003}"/>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4317593" y="5353084"/>
            <a:ext cx="579600" cy="579600"/>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2">
            <a:extLst>
              <a:ext uri="{FF2B5EF4-FFF2-40B4-BE49-F238E27FC236}">
                <a16:creationId xmlns:a16="http://schemas.microsoft.com/office/drawing/2014/main" id="{E2D1271E-F3A8-414C-B0F4-A93C693D9744}"/>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4317593" y="5953627"/>
            <a:ext cx="579600" cy="579600"/>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4">
            <a:extLst>
              <a:ext uri="{FF2B5EF4-FFF2-40B4-BE49-F238E27FC236}">
                <a16:creationId xmlns:a16="http://schemas.microsoft.com/office/drawing/2014/main" id="{17FEA29C-11E4-4FA6-ADD3-963297C59C52}"/>
              </a:ext>
            </a:extLst>
          </p:cNvPr>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4317593" y="6554992"/>
            <a:ext cx="579600" cy="579600"/>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a:extLst>
              <a:ext uri="{FF2B5EF4-FFF2-40B4-BE49-F238E27FC236}">
                <a16:creationId xmlns:a16="http://schemas.microsoft.com/office/drawing/2014/main" id="{3F93B2D1-B564-4223-B1F8-4C5BCDF8B5B7}"/>
              </a:ext>
            </a:extLst>
          </p:cNvPr>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4317593" y="7184091"/>
            <a:ext cx="579600" cy="579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0517274"/>
      </p:ext>
    </p:extLst>
  </p:cSld>
  <p:clrMapOvr>
    <a:masterClrMapping/>
  </p:clrMapOvr>
</p:sld>
</file>

<file path=ppt/theme/theme1.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TotalTime>
  <Words>964</Words>
  <Application>Microsoft Office PowerPoint</Application>
  <PresentationFormat>A4 210 x 297 mm</PresentationFormat>
  <Paragraphs>104</Paragraphs>
  <Slides>2</Slides>
  <Notes>1</Notes>
  <HiddenSlides>0</HiddenSlides>
  <MMClips>0</MMClips>
  <ScaleCrop>false</ScaleCrop>
  <HeadingPairs>
    <vt:vector size="6" baseType="variant">
      <vt:variant>
        <vt:lpstr>使用されているフォント</vt:lpstr>
      </vt:variant>
      <vt:variant>
        <vt:i4>3</vt:i4>
      </vt:variant>
      <vt:variant>
        <vt:lpstr>テーマ</vt:lpstr>
      </vt:variant>
      <vt:variant>
        <vt:i4>1</vt:i4>
      </vt:variant>
      <vt:variant>
        <vt:lpstr>スライド タイトル</vt:lpstr>
      </vt:variant>
      <vt:variant>
        <vt:i4>2</vt:i4>
      </vt:variant>
    </vt:vector>
  </HeadingPairs>
  <TitlesOfParts>
    <vt:vector size="6" baseType="lpstr">
      <vt:lpstr>Meiryo UI</vt:lpstr>
      <vt:lpstr>Arial</vt:lpstr>
      <vt:lpstr>Calibri</vt:lpstr>
      <vt:lpstr>Office ​​テーマ</vt:lpstr>
      <vt:lpstr>PowerPoint プレゼンテーション</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cp:lastModifiedBy>Tomita, Takayuki (富田 貴之)</cp:lastModifiedBy>
  <cp:revision>3</cp:revision>
  <dcterms:modified xsi:type="dcterms:W3CDTF">2021-10-27T02:35:49Z</dcterms:modified>
</cp:coreProperties>
</file>